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1"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3" r:id="rId37"/>
    <p:sldId id="29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80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9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49" y="5349903"/>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2"/>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580A4AA8-5619-4ED8-8DAA-8F9CA4F9CD8B}" type="datetimeFigureOut">
              <a:rPr lang="en-IN" smtClean="0"/>
              <a:t>10-08-2021</a:t>
            </a:fld>
            <a:endParaRPr lang="en-IN" dirty="0"/>
          </a:p>
        </p:txBody>
      </p:sp>
      <p:sp>
        <p:nvSpPr>
          <p:cNvPr id="2" name="Footer Placeholder 1"/>
          <p:cNvSpPr>
            <a:spLocks noGrp="1"/>
          </p:cNvSpPr>
          <p:nvPr>
            <p:ph type="ftr" sz="quarter" idx="11"/>
          </p:nvPr>
        </p:nvSpPr>
        <p:spPr/>
        <p:txBody>
          <a:bodyPr/>
          <a:lstStyle/>
          <a:p>
            <a:endParaRPr lang="en-IN" dirty="0"/>
          </a:p>
        </p:txBody>
      </p:sp>
      <p:sp>
        <p:nvSpPr>
          <p:cNvPr id="15" name="Slide Number Placeholder 14"/>
          <p:cNvSpPr>
            <a:spLocks noGrp="1"/>
          </p:cNvSpPr>
          <p:nvPr>
            <p:ph type="sldNum" sz="quarter" idx="12"/>
          </p:nvPr>
        </p:nvSpPr>
        <p:spPr>
          <a:xfrm>
            <a:off x="8229600" y="6473952"/>
            <a:ext cx="758952" cy="246888"/>
          </a:xfrm>
        </p:spPr>
        <p:txBody>
          <a:bodyPr/>
          <a:lstStyle/>
          <a:p>
            <a:fld id="{8B720293-9DCB-4129-B3AF-120DD731E7E6}" type="slidenum">
              <a:rPr lang="en-IN" smtClean="0"/>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0A4AA8-5619-4ED8-8DAA-8F9CA4F9CD8B}" type="datetimeFigureOut">
              <a:rPr lang="en-IN" smtClean="0"/>
              <a:t>10-08-2021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B720293-9DCB-4129-B3AF-120DD731E7E6}" type="slidenum">
              <a:rPr lang="en-IN" smtClean="0"/>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7"/>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7"/>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0A4AA8-5619-4ED8-8DAA-8F9CA4F9CD8B}" type="datetimeFigureOut">
              <a:rPr lang="en-IN" smtClean="0"/>
              <a:t>10-08-2021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B720293-9DCB-4129-B3AF-120DD731E7E6}" type="slidenum">
              <a:rPr lang="en-IN" smtClean="0"/>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80A4AA8-5619-4ED8-8DAA-8F9CA4F9CD8B}" type="datetimeFigureOut">
              <a:rPr lang="en-IN" smtClean="0"/>
              <a:t>10-08-2021</a:t>
            </a:fld>
            <a:endParaRPr lang="en-IN" dirty="0"/>
          </a:p>
        </p:txBody>
      </p:sp>
      <p:sp>
        <p:nvSpPr>
          <p:cNvPr id="19" name="Footer Placeholder 18"/>
          <p:cNvSpPr>
            <a:spLocks noGrp="1"/>
          </p:cNvSpPr>
          <p:nvPr>
            <p:ph type="ftr" sz="quarter" idx="11"/>
          </p:nvPr>
        </p:nvSpPr>
        <p:spPr>
          <a:xfrm>
            <a:off x="3581400" y="76201"/>
            <a:ext cx="2895600" cy="288925"/>
          </a:xfrm>
        </p:spPr>
        <p:txBody>
          <a:bodyPr/>
          <a:lstStyle/>
          <a:p>
            <a:endParaRPr lang="en-IN" dirty="0"/>
          </a:p>
        </p:txBody>
      </p:sp>
      <p:sp>
        <p:nvSpPr>
          <p:cNvPr id="16" name="Slide Number Placeholder 15"/>
          <p:cNvSpPr>
            <a:spLocks noGrp="1"/>
          </p:cNvSpPr>
          <p:nvPr>
            <p:ph type="sldNum" sz="quarter" idx="12"/>
          </p:nvPr>
        </p:nvSpPr>
        <p:spPr>
          <a:xfrm>
            <a:off x="8229600" y="6473952"/>
            <a:ext cx="758952" cy="246888"/>
          </a:xfrm>
        </p:spPr>
        <p:txBody>
          <a:bodyPr/>
          <a:lstStyle/>
          <a:p>
            <a:fld id="{8B720293-9DCB-4129-B3AF-120DD731E7E6}" type="slidenum">
              <a:rPr lang="en-IN" smtClean="0"/>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49" y="3444903"/>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580A4AA8-5619-4ED8-8DAA-8F9CA4F9CD8B}" type="datetimeFigureOut">
              <a:rPr lang="en-IN" smtClean="0"/>
              <a:t>10-08-2021</a:t>
            </a:fld>
            <a:endParaRPr lang="en-IN" dirty="0"/>
          </a:p>
        </p:txBody>
      </p:sp>
      <p:sp>
        <p:nvSpPr>
          <p:cNvPr id="11" name="Footer Placeholder 10"/>
          <p:cNvSpPr>
            <a:spLocks noGrp="1"/>
          </p:cNvSpPr>
          <p:nvPr>
            <p:ph type="ftr" sz="quarter" idx="11"/>
          </p:nvPr>
        </p:nvSpPr>
        <p:spPr/>
        <p:txBody>
          <a:bodyPr/>
          <a:lstStyle/>
          <a:p>
            <a:endParaRPr lang="en-IN" dirty="0"/>
          </a:p>
        </p:txBody>
      </p:sp>
      <p:sp>
        <p:nvSpPr>
          <p:cNvPr id="16" name="Slide Number Placeholder 15"/>
          <p:cNvSpPr>
            <a:spLocks noGrp="1"/>
          </p:cNvSpPr>
          <p:nvPr>
            <p:ph type="sldNum" sz="quarter" idx="12"/>
          </p:nvPr>
        </p:nvSpPr>
        <p:spPr/>
        <p:txBody>
          <a:bodyPr/>
          <a:lstStyle/>
          <a:p>
            <a:fld id="{8B720293-9DCB-4129-B3AF-120DD731E7E6}" type="slidenum">
              <a:rPr lang="en-IN" smtClean="0"/>
              <a:t>‹#›</a:t>
            </a:fld>
            <a:endParaRPr lang="en-IN" dirty="0"/>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580A4AA8-5619-4ED8-8DAA-8F9CA4F9CD8B}" type="datetimeFigureOut">
              <a:rPr lang="en-IN" smtClean="0"/>
              <a:t>10-08-2021</a:t>
            </a:fld>
            <a:endParaRPr lang="en-IN" dirty="0"/>
          </a:p>
        </p:txBody>
      </p:sp>
      <p:sp>
        <p:nvSpPr>
          <p:cNvPr id="10" name="Footer Placeholder 9"/>
          <p:cNvSpPr>
            <a:spLocks noGrp="1"/>
          </p:cNvSpPr>
          <p:nvPr>
            <p:ph type="ftr" sz="quarter" idx="11"/>
          </p:nvPr>
        </p:nvSpPr>
        <p:spPr/>
        <p:txBody>
          <a:bodyPr/>
          <a:lstStyle/>
          <a:p>
            <a:endParaRPr lang="en-IN" dirty="0"/>
          </a:p>
        </p:txBody>
      </p:sp>
      <p:sp>
        <p:nvSpPr>
          <p:cNvPr id="31" name="Slide Number Placeholder 30"/>
          <p:cNvSpPr>
            <a:spLocks noGrp="1"/>
          </p:cNvSpPr>
          <p:nvPr>
            <p:ph type="sldNum" sz="quarter" idx="12"/>
          </p:nvPr>
        </p:nvSpPr>
        <p:spPr/>
        <p:txBody>
          <a:bodyPr/>
          <a:lstStyle/>
          <a:p>
            <a:fld id="{8B720293-9DCB-4129-B3AF-120DD731E7E6}" type="slidenum">
              <a:rPr lang="en-IN" smtClean="0"/>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1"/>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5"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6"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5" y="1316038"/>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1" y="1316038"/>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580A4AA8-5619-4ED8-8DAA-8F9CA4F9CD8B}" type="datetimeFigureOut">
              <a:rPr lang="en-IN" smtClean="0"/>
              <a:t>10-08-2021</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a:xfrm>
            <a:off x="8229600" y="6477000"/>
            <a:ext cx="762000" cy="246888"/>
          </a:xfrm>
        </p:spPr>
        <p:txBody>
          <a:bodyPr/>
          <a:lstStyle/>
          <a:p>
            <a:fld id="{8B720293-9DCB-4129-B3AF-120DD731E7E6}" type="slidenum">
              <a:rPr lang="en-IN" smtClean="0"/>
              <a:t>‹#›</a:t>
            </a:fld>
            <a:endParaRPr lang="en-IN" dirty="0"/>
          </a:p>
        </p:txBody>
      </p:sp>
      <p:sp>
        <p:nvSpPr>
          <p:cNvPr id="11" name="Straight Connector 10"/>
          <p:cNvSpPr>
            <a:spLocks noChangeShapeType="1"/>
          </p:cNvSpPr>
          <p:nvPr/>
        </p:nvSpPr>
        <p:spPr bwMode="auto">
          <a:xfrm>
            <a:off x="514349" y="6019801"/>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80A4AA8-5619-4ED8-8DAA-8F9CA4F9CD8B}" type="datetimeFigureOut">
              <a:rPr lang="en-IN" smtClean="0"/>
              <a:t>10-08-2021</a:t>
            </a:fld>
            <a:endParaRPr lang="en-IN" dirty="0"/>
          </a:p>
        </p:txBody>
      </p:sp>
      <p:sp>
        <p:nvSpPr>
          <p:cNvPr id="21" name="Footer Placeholder 20"/>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B720293-9DCB-4129-B3AF-120DD731E7E6}" type="slidenum">
              <a:rPr lang="en-IN" smtClean="0"/>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80A4AA8-5619-4ED8-8DAA-8F9CA4F9CD8B}" type="datetimeFigureOut">
              <a:rPr lang="en-IN" smtClean="0"/>
              <a:t>10-08-2021</a:t>
            </a:fld>
            <a:endParaRPr lang="en-IN" dirty="0"/>
          </a:p>
        </p:txBody>
      </p:sp>
      <p:sp>
        <p:nvSpPr>
          <p:cNvPr id="24" name="Footer Placeholder 23"/>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B720293-9DCB-4129-B3AF-120DD731E7E6}" type="slidenum">
              <a:rPr lang="en-IN" smtClean="0"/>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49" y="5849118"/>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1"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1"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80A4AA8-5619-4ED8-8DAA-8F9CA4F9CD8B}" type="datetimeFigureOut">
              <a:rPr lang="en-IN" smtClean="0"/>
              <a:t>10-08-2021</a:t>
            </a:fld>
            <a:endParaRPr lang="en-IN" dirty="0"/>
          </a:p>
        </p:txBody>
      </p:sp>
      <p:sp>
        <p:nvSpPr>
          <p:cNvPr id="29" name="Footer Placeholder 28"/>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B720293-9DCB-4129-B3AF-120DD731E7E6}" type="slidenum">
              <a:rPr lang="en-IN" smtClean="0"/>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580A4AA8-5619-4ED8-8DAA-8F9CA4F9CD8B}" type="datetimeFigureOut">
              <a:rPr lang="en-IN" smtClean="0"/>
              <a:t>10-08-2021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31" name="Slide Number Placeholder 30"/>
          <p:cNvSpPr>
            <a:spLocks noGrp="1"/>
          </p:cNvSpPr>
          <p:nvPr>
            <p:ph type="sldNum" sz="quarter" idx="12"/>
          </p:nvPr>
        </p:nvSpPr>
        <p:spPr/>
        <p:txBody>
          <a:bodyPr/>
          <a:lstStyle/>
          <a:p>
            <a:fld id="{8B720293-9DCB-4129-B3AF-120DD731E7E6}" type="slidenum">
              <a:rPr lang="en-IN" smtClean="0"/>
              <a:t>‹#›</a:t>
            </a:fld>
            <a:endParaRPr lang="en-IN"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9"/>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49" y="1050899"/>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1"/>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80A4AA8-5619-4ED8-8DAA-8F9CA4F9CD8B}" type="datetimeFigureOut">
              <a:rPr lang="en-IN" smtClean="0"/>
              <a:t>10-08-2021</a:t>
            </a:fld>
            <a:endParaRPr lang="en-IN" dirty="0"/>
          </a:p>
        </p:txBody>
      </p:sp>
      <p:sp>
        <p:nvSpPr>
          <p:cNvPr id="28" name="Footer Placeholder 27"/>
          <p:cNvSpPr>
            <a:spLocks noGrp="1"/>
          </p:cNvSpPr>
          <p:nvPr>
            <p:ph type="ftr" sz="quarter" idx="3"/>
          </p:nvPr>
        </p:nvSpPr>
        <p:spPr>
          <a:xfrm>
            <a:off x="3124200" y="76201"/>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IN"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B720293-9DCB-4129-B3AF-120DD731E7E6}" type="slidenum">
              <a:rPr lang="en-IN" smtClean="0"/>
              <a:t>‹#›</a:t>
            </a:fld>
            <a:endParaRPr lang="en-IN"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49" y="1050899"/>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49" y="1057987"/>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beyondintractability.org/essay/narrativ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548680"/>
            <a:ext cx="8686800" cy="5904655"/>
          </a:xfrm>
        </p:spPr>
        <p:txBody>
          <a:bodyPr>
            <a:normAutofit lnSpcReduction="10000"/>
          </a:bodyPr>
          <a:lstStyle/>
          <a:p>
            <a:pPr marL="0" indent="0" algn="ctr">
              <a:buNone/>
            </a:pPr>
            <a:r>
              <a:rPr lang="en-IN" sz="2000" b="1" dirty="0" smtClean="0">
                <a:solidFill>
                  <a:srgbClr val="002060"/>
                </a:solidFill>
                <a:latin typeface="Times New Roman" pitchFamily="18" charset="0"/>
                <a:cs typeface="Times New Roman" pitchFamily="18" charset="0"/>
              </a:rPr>
              <a:t>MODULE 2</a:t>
            </a:r>
          </a:p>
          <a:p>
            <a:pPr marL="0" indent="0" algn="ctr">
              <a:buNone/>
            </a:pPr>
            <a:r>
              <a:rPr lang="en-IN" sz="2000" b="1" dirty="0" smtClean="0">
                <a:solidFill>
                  <a:srgbClr val="002060"/>
                </a:solidFill>
                <a:latin typeface="Times New Roman" pitchFamily="18" charset="0"/>
                <a:cs typeface="Times New Roman" pitchFamily="18" charset="0"/>
              </a:rPr>
              <a:t>THE HISTORIAN AT WORK</a:t>
            </a:r>
          </a:p>
          <a:p>
            <a:pPr marL="0" indent="0">
              <a:buNone/>
            </a:pPr>
            <a:endParaRPr lang="en-IN" sz="2000" b="1" dirty="0" smtClean="0">
              <a:solidFill>
                <a:srgbClr val="002060"/>
              </a:solidFill>
              <a:latin typeface="Times New Roman" pitchFamily="18" charset="0"/>
              <a:cs typeface="Times New Roman" pitchFamily="18" charset="0"/>
            </a:endParaRPr>
          </a:p>
          <a:p>
            <a:pPr marL="0" indent="0">
              <a:buNone/>
            </a:pPr>
            <a:r>
              <a:rPr lang="en-IN" sz="2000" b="1" dirty="0" smtClean="0">
                <a:solidFill>
                  <a:srgbClr val="002060"/>
                </a:solidFill>
                <a:latin typeface="Times New Roman" pitchFamily="18" charset="0"/>
                <a:cs typeface="Times New Roman" pitchFamily="18" charset="0"/>
              </a:rPr>
              <a:t>Searching For Historical Sources</a:t>
            </a:r>
          </a:p>
          <a:p>
            <a:endParaRPr lang="en-US" sz="2000" dirty="0" smtClean="0">
              <a:solidFill>
                <a:srgbClr val="002060"/>
              </a:solidFill>
              <a:latin typeface="Times New Roman" pitchFamily="18" charset="0"/>
              <a:cs typeface="Times New Roman" pitchFamily="18" charset="0"/>
            </a:endParaRPr>
          </a:p>
          <a:p>
            <a:r>
              <a:rPr lang="en-US" sz="2000" dirty="0" smtClean="0">
                <a:solidFill>
                  <a:srgbClr val="002060"/>
                </a:solidFill>
                <a:latin typeface="Times New Roman" pitchFamily="18" charset="0"/>
                <a:cs typeface="Times New Roman" pitchFamily="18" charset="0"/>
              </a:rPr>
              <a:t>All </a:t>
            </a:r>
            <a:r>
              <a:rPr lang="en-US" sz="2000" dirty="0">
                <a:solidFill>
                  <a:srgbClr val="002060"/>
                </a:solidFill>
                <a:latin typeface="Times New Roman" pitchFamily="18" charset="0"/>
                <a:cs typeface="Times New Roman" pitchFamily="18" charset="0"/>
              </a:rPr>
              <a:t>the material which has a direct bearing or can be any assistance in </a:t>
            </a:r>
          </a:p>
          <a:p>
            <a:pPr marL="0" indent="0">
              <a:buNone/>
            </a:pPr>
            <a:r>
              <a:rPr lang="en-US" sz="2000" dirty="0" smtClean="0">
                <a:solidFill>
                  <a:srgbClr val="002060"/>
                </a:solidFill>
                <a:latin typeface="Times New Roman" pitchFamily="18" charset="0"/>
                <a:cs typeface="Times New Roman" pitchFamily="18" charset="0"/>
              </a:rPr>
              <a:t>    constructing </a:t>
            </a:r>
            <a:r>
              <a:rPr lang="en-US" sz="2000" dirty="0">
                <a:solidFill>
                  <a:srgbClr val="002060"/>
                </a:solidFill>
                <a:latin typeface="Times New Roman" pitchFamily="18" charset="0"/>
                <a:cs typeface="Times New Roman" pitchFamily="18" charset="0"/>
              </a:rPr>
              <a:t>the history of a particular period is called as historical facts or </a:t>
            </a:r>
            <a:r>
              <a:rPr lang="en-US" sz="2000" dirty="0" smtClean="0">
                <a:solidFill>
                  <a:srgbClr val="002060"/>
                </a:solidFill>
                <a:latin typeface="Times New Roman" pitchFamily="18" charset="0"/>
                <a:cs typeface="Times New Roman" pitchFamily="18" charset="0"/>
              </a:rPr>
              <a:t>     sources.</a:t>
            </a:r>
          </a:p>
          <a:p>
            <a:pPr>
              <a:buFont typeface="Wingdings" pitchFamily="2" charset="2"/>
              <a:buChar char="v"/>
            </a:pPr>
            <a:r>
              <a:rPr lang="en-US" sz="2000" dirty="0" smtClean="0">
                <a:solidFill>
                  <a:srgbClr val="002060"/>
                </a:solidFill>
                <a:latin typeface="Times New Roman" pitchFamily="18" charset="0"/>
                <a:cs typeface="Times New Roman" pitchFamily="18" charset="0"/>
              </a:rPr>
              <a:t>The surviving evidences of the past is considered as the sources of historical writing or reconstruction</a:t>
            </a:r>
          </a:p>
          <a:p>
            <a:pPr>
              <a:buFont typeface="Wingdings" pitchFamily="2" charset="2"/>
              <a:buChar char="v"/>
            </a:pPr>
            <a:r>
              <a:rPr lang="en-US" sz="2000" dirty="0" smtClean="0">
                <a:solidFill>
                  <a:srgbClr val="002060"/>
                </a:solidFill>
                <a:latin typeface="Times New Roman" pitchFamily="18" charset="0"/>
                <a:cs typeface="Times New Roman" pitchFamily="18" charset="0"/>
              </a:rPr>
              <a:t>It may be a document, a building ,a piece of art or an object</a:t>
            </a:r>
          </a:p>
          <a:p>
            <a:pPr>
              <a:buFont typeface="Wingdings" pitchFamily="2" charset="2"/>
              <a:buChar char="v"/>
            </a:pPr>
            <a:r>
              <a:rPr lang="en-US" sz="2000" dirty="0" smtClean="0">
                <a:solidFill>
                  <a:srgbClr val="002060"/>
                </a:solidFill>
                <a:latin typeface="Times New Roman" pitchFamily="18" charset="0"/>
                <a:cs typeface="Times New Roman" pitchFamily="18" charset="0"/>
              </a:rPr>
              <a:t>Sources become a historical evidence only when they are interpreted by the historian to make a sense of the past</a:t>
            </a:r>
          </a:p>
          <a:p>
            <a:pPr>
              <a:buFont typeface="Wingdings" pitchFamily="2" charset="2"/>
              <a:buChar char="v"/>
            </a:pPr>
            <a:r>
              <a:rPr lang="en-US" sz="2000" dirty="0" smtClean="0">
                <a:solidFill>
                  <a:srgbClr val="002060"/>
                </a:solidFill>
                <a:latin typeface="Times New Roman" pitchFamily="18" charset="0"/>
                <a:cs typeface="Times New Roman" pitchFamily="18" charset="0"/>
              </a:rPr>
              <a:t>The </a:t>
            </a:r>
            <a:r>
              <a:rPr lang="en-US" sz="2000" dirty="0">
                <a:solidFill>
                  <a:srgbClr val="002060"/>
                </a:solidFill>
                <a:latin typeface="Times New Roman" pitchFamily="18" charset="0"/>
                <a:cs typeface="Times New Roman" pitchFamily="18" charset="0"/>
              </a:rPr>
              <a:t>historical sources can be of two types, i.e. Primary and Secondary Sources. </a:t>
            </a:r>
          </a:p>
          <a:p>
            <a:pPr>
              <a:buFont typeface="Wingdings" pitchFamily="2" charset="2"/>
              <a:buChar char="v"/>
            </a:pPr>
            <a:r>
              <a:rPr lang="en-US" sz="2000" dirty="0" smtClean="0">
                <a:solidFill>
                  <a:srgbClr val="002060"/>
                </a:solidFill>
                <a:latin typeface="Times New Roman" pitchFamily="18" charset="0"/>
                <a:cs typeface="Times New Roman" pitchFamily="18" charset="0"/>
              </a:rPr>
              <a:t>A primary </a:t>
            </a:r>
            <a:r>
              <a:rPr lang="en-US" sz="2000" dirty="0">
                <a:solidFill>
                  <a:srgbClr val="002060"/>
                </a:solidFill>
                <a:latin typeface="Times New Roman" pitchFamily="18" charset="0"/>
                <a:cs typeface="Times New Roman" pitchFamily="18" charset="0"/>
              </a:rPr>
              <a:t>source is the evidence of an eye witness or mechanical device which was </a:t>
            </a:r>
            <a:r>
              <a:rPr lang="en-US" sz="2000" dirty="0" smtClean="0">
                <a:solidFill>
                  <a:srgbClr val="002060"/>
                </a:solidFill>
                <a:latin typeface="Times New Roman" pitchFamily="18" charset="0"/>
                <a:cs typeface="Times New Roman" pitchFamily="18" charset="0"/>
              </a:rPr>
              <a:t>present </a:t>
            </a:r>
            <a:r>
              <a:rPr lang="en-US" sz="2000" dirty="0">
                <a:solidFill>
                  <a:srgbClr val="002060"/>
                </a:solidFill>
                <a:latin typeface="Times New Roman" pitchFamily="18" charset="0"/>
                <a:cs typeface="Times New Roman" pitchFamily="18" charset="0"/>
              </a:rPr>
              <a:t>at the time of the occurrence of an event</a:t>
            </a:r>
            <a:r>
              <a:rPr lang="en-US" sz="2000" dirty="0" smtClean="0">
                <a:solidFill>
                  <a:srgbClr val="002060"/>
                </a:solidFill>
                <a:latin typeface="Times New Roman" pitchFamily="18" charset="0"/>
                <a:cs typeface="Times New Roman" pitchFamily="18" charset="0"/>
              </a:rPr>
              <a:t>.</a:t>
            </a:r>
          </a:p>
          <a:p>
            <a:r>
              <a:rPr lang="en-US" sz="2000" dirty="0" smtClean="0">
                <a:solidFill>
                  <a:srgbClr val="002060"/>
                </a:solidFill>
                <a:latin typeface="Times New Roman" pitchFamily="18" charset="0"/>
                <a:cs typeface="Times New Roman" pitchFamily="18" charset="0"/>
              </a:rPr>
              <a:t> It </a:t>
            </a:r>
            <a:r>
              <a:rPr lang="en-US" sz="2000" dirty="0">
                <a:solidFill>
                  <a:srgbClr val="002060"/>
                </a:solidFill>
                <a:latin typeface="Times New Roman" pitchFamily="18" charset="0"/>
                <a:cs typeface="Times New Roman" pitchFamily="18" charset="0"/>
              </a:rPr>
              <a:t>is the work of the historian to </a:t>
            </a:r>
            <a:r>
              <a:rPr lang="en-US" sz="2000" dirty="0" smtClean="0">
                <a:solidFill>
                  <a:srgbClr val="002060"/>
                </a:solidFill>
                <a:latin typeface="Times New Roman" pitchFamily="18" charset="0"/>
                <a:cs typeface="Times New Roman" pitchFamily="18" charset="0"/>
              </a:rPr>
              <a:t>convert </a:t>
            </a:r>
            <a:r>
              <a:rPr lang="en-US" sz="2000" dirty="0">
                <a:solidFill>
                  <a:srgbClr val="002060"/>
                </a:solidFill>
                <a:latin typeface="Times New Roman" pitchFamily="18" charset="0"/>
                <a:cs typeface="Times New Roman" pitchFamily="18" charset="0"/>
              </a:rPr>
              <a:t>the scattered difficult primary evidences into coherent, intelligible secondary </a:t>
            </a:r>
            <a:r>
              <a:rPr lang="en-US" sz="2000" dirty="0" smtClean="0">
                <a:solidFill>
                  <a:srgbClr val="002060"/>
                </a:solidFill>
                <a:latin typeface="Times New Roman" pitchFamily="18" charset="0"/>
                <a:cs typeface="Times New Roman" pitchFamily="18" charset="0"/>
              </a:rPr>
              <a:t>sources</a:t>
            </a:r>
            <a:r>
              <a:rPr lang="en-US" sz="2000" dirty="0">
                <a:solidFill>
                  <a:srgbClr val="002060"/>
                </a:solidFill>
                <a:latin typeface="Times New Roman" pitchFamily="18" charset="0"/>
                <a:cs typeface="Times New Roman" pitchFamily="18" charset="0"/>
              </a:rPr>
              <a:t>.</a:t>
            </a:r>
            <a:endParaRPr lang="en-IN" sz="20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709913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04664"/>
            <a:ext cx="8686800" cy="5976663"/>
          </a:xfrm>
        </p:spPr>
        <p:txBody>
          <a:bodyPr>
            <a:normAutofit/>
          </a:bodyPr>
          <a:lstStyle/>
          <a:p>
            <a:pPr marL="0" indent="0">
              <a:buNone/>
            </a:pPr>
            <a:r>
              <a:rPr lang="en-IN" sz="2000" b="1" dirty="0" smtClean="0">
                <a:solidFill>
                  <a:schemeClr val="accent3"/>
                </a:solidFill>
                <a:latin typeface="Times New Roman" pitchFamily="18" charset="0"/>
                <a:cs typeface="Times New Roman" pitchFamily="18" charset="0"/>
              </a:rPr>
              <a:t>A) Archaeology</a:t>
            </a:r>
          </a:p>
          <a:p>
            <a:pPr>
              <a:buFont typeface="Wingdings" pitchFamily="2" charset="2"/>
              <a:buChar char="v"/>
            </a:pPr>
            <a:r>
              <a:rPr lang="en-IN" sz="2400" dirty="0" smtClean="0">
                <a:solidFill>
                  <a:schemeClr val="accent3"/>
                </a:solidFill>
                <a:latin typeface="Times New Roman" pitchFamily="18" charset="0"/>
                <a:cs typeface="Times New Roman" pitchFamily="18" charset="0"/>
              </a:rPr>
              <a:t>The word archaeology means ‘Study of ancient things’</a:t>
            </a:r>
          </a:p>
          <a:p>
            <a:pPr>
              <a:buFont typeface="Wingdings" pitchFamily="2" charset="2"/>
              <a:buChar char="v"/>
            </a:pPr>
            <a:r>
              <a:rPr lang="en-IN" sz="2400" dirty="0" smtClean="0">
                <a:solidFill>
                  <a:schemeClr val="accent3"/>
                </a:solidFill>
                <a:latin typeface="Times New Roman" pitchFamily="18" charset="0"/>
                <a:cs typeface="Times New Roman" pitchFamily="18" charset="0"/>
              </a:rPr>
              <a:t>It is the scientific study of past cultures through the discovery and examination of remaining artefacts made by people</a:t>
            </a:r>
          </a:p>
          <a:p>
            <a:pPr>
              <a:buFont typeface="Wingdings" pitchFamily="2" charset="2"/>
              <a:buChar char="v"/>
            </a:pPr>
            <a:r>
              <a:rPr lang="en-IN" sz="2400" dirty="0" smtClean="0">
                <a:solidFill>
                  <a:schemeClr val="accent3"/>
                </a:solidFill>
                <a:latin typeface="Times New Roman" pitchFamily="18" charset="0"/>
                <a:cs typeface="Times New Roman" pitchFamily="18" charset="0"/>
              </a:rPr>
              <a:t>It is essential for the study of ancient societies</a:t>
            </a:r>
          </a:p>
          <a:p>
            <a:pPr>
              <a:buFont typeface="Wingdings" pitchFamily="2" charset="2"/>
              <a:buChar char="v"/>
            </a:pPr>
            <a:r>
              <a:rPr lang="en-IN" sz="2400" dirty="0" smtClean="0">
                <a:solidFill>
                  <a:schemeClr val="accent3"/>
                </a:solidFill>
                <a:latin typeface="Times New Roman" pitchFamily="18" charset="0"/>
                <a:cs typeface="Times New Roman" pitchFamily="18" charset="0"/>
              </a:rPr>
              <a:t>Archaeology emerged in the 19</a:t>
            </a:r>
            <a:r>
              <a:rPr lang="en-IN" sz="2400" baseline="30000" dirty="0" smtClean="0">
                <a:solidFill>
                  <a:schemeClr val="accent3"/>
                </a:solidFill>
                <a:latin typeface="Times New Roman" pitchFamily="18" charset="0"/>
                <a:cs typeface="Times New Roman" pitchFamily="18" charset="0"/>
              </a:rPr>
              <a:t>th</a:t>
            </a:r>
            <a:r>
              <a:rPr lang="en-IN" sz="2400" dirty="0" smtClean="0">
                <a:solidFill>
                  <a:schemeClr val="accent3"/>
                </a:solidFill>
                <a:latin typeface="Times New Roman" pitchFamily="18" charset="0"/>
                <a:cs typeface="Times New Roman" pitchFamily="18" charset="0"/>
              </a:rPr>
              <a:t> cent</a:t>
            </a:r>
          </a:p>
          <a:p>
            <a:pPr>
              <a:buFont typeface="Wingdings" pitchFamily="2" charset="2"/>
              <a:buChar char="v"/>
            </a:pPr>
            <a:r>
              <a:rPr lang="en-IN" sz="2400" dirty="0" smtClean="0">
                <a:solidFill>
                  <a:schemeClr val="accent3"/>
                </a:solidFill>
                <a:latin typeface="Times New Roman" pitchFamily="18" charset="0"/>
                <a:cs typeface="Times New Roman" pitchFamily="18" charset="0"/>
              </a:rPr>
              <a:t>The main activities of an archaeologist include location surveying and mapping ,excavation, classification, dating and interpretation of materials</a:t>
            </a:r>
          </a:p>
          <a:p>
            <a:pPr>
              <a:buFont typeface="Wingdings" pitchFamily="2" charset="2"/>
              <a:buChar char="v"/>
            </a:pPr>
            <a:r>
              <a:rPr lang="en-IN" sz="2400" dirty="0" smtClean="0">
                <a:solidFill>
                  <a:schemeClr val="accent3"/>
                </a:solidFill>
                <a:latin typeface="Times New Roman" pitchFamily="18" charset="0"/>
                <a:cs typeface="Times New Roman" pitchFamily="18" charset="0"/>
              </a:rPr>
              <a:t>Sub fields of archaeology include:-</a:t>
            </a:r>
          </a:p>
          <a:p>
            <a:pPr lvl="1">
              <a:buFont typeface="Wingdings" pitchFamily="2" charset="2"/>
              <a:buChar char="v"/>
            </a:pPr>
            <a:r>
              <a:rPr lang="en-IN" sz="2000" dirty="0" smtClean="0">
                <a:solidFill>
                  <a:schemeClr val="accent3"/>
                </a:solidFill>
                <a:latin typeface="Times New Roman" pitchFamily="18" charset="0"/>
                <a:cs typeface="Times New Roman" pitchFamily="18" charset="0"/>
              </a:rPr>
              <a:t>(a) classical archaeology      </a:t>
            </a:r>
          </a:p>
          <a:p>
            <a:pPr lvl="1">
              <a:buFont typeface="Wingdings" pitchFamily="2" charset="2"/>
              <a:buChar char="v"/>
            </a:pPr>
            <a:r>
              <a:rPr lang="en-IN" sz="2000" dirty="0" smtClean="0">
                <a:solidFill>
                  <a:schemeClr val="accent3"/>
                </a:solidFill>
                <a:latin typeface="Times New Roman" pitchFamily="18" charset="0"/>
                <a:cs typeface="Times New Roman" pitchFamily="18" charset="0"/>
              </a:rPr>
              <a:t>(b) pre-historic archaeology </a:t>
            </a:r>
          </a:p>
          <a:p>
            <a:pPr lvl="1">
              <a:buFont typeface="Wingdings" pitchFamily="2" charset="2"/>
              <a:buChar char="v"/>
            </a:pPr>
            <a:r>
              <a:rPr lang="en-IN" sz="2000" dirty="0" smtClean="0">
                <a:solidFill>
                  <a:schemeClr val="accent3"/>
                </a:solidFill>
                <a:latin typeface="Times New Roman" pitchFamily="18" charset="0"/>
                <a:cs typeface="Times New Roman" pitchFamily="18" charset="0"/>
              </a:rPr>
              <a:t>(c) historical archaeology</a:t>
            </a:r>
          </a:p>
          <a:p>
            <a:pPr lvl="1">
              <a:buFont typeface="Wingdings" pitchFamily="2" charset="2"/>
              <a:buChar char="v"/>
            </a:pPr>
            <a:r>
              <a:rPr lang="en-IN" sz="2000" dirty="0" smtClean="0">
                <a:solidFill>
                  <a:schemeClr val="accent3"/>
                </a:solidFill>
                <a:latin typeface="Times New Roman" pitchFamily="18" charset="0"/>
                <a:cs typeface="Times New Roman" pitchFamily="18" charset="0"/>
              </a:rPr>
              <a:t>(d) marine archaeology</a:t>
            </a:r>
          </a:p>
          <a:p>
            <a:pPr lvl="1">
              <a:buFont typeface="Wingdings" pitchFamily="2" charset="2"/>
              <a:buChar char="v"/>
            </a:pPr>
            <a:r>
              <a:rPr lang="en-IN" sz="2000" dirty="0" smtClean="0">
                <a:solidFill>
                  <a:schemeClr val="accent3"/>
                </a:solidFill>
                <a:latin typeface="Times New Roman" pitchFamily="18" charset="0"/>
                <a:cs typeface="Times New Roman" pitchFamily="18" charset="0"/>
              </a:rPr>
              <a:t>(e) industrial archaeology</a:t>
            </a:r>
            <a:endParaRPr lang="en-IN" sz="2000" dirty="0">
              <a:solidFill>
                <a:schemeClr val="accent3"/>
              </a:solidFill>
              <a:latin typeface="Times New Roman" pitchFamily="18" charset="0"/>
              <a:cs typeface="Times New Roman" pitchFamily="18" charset="0"/>
            </a:endParaRPr>
          </a:p>
        </p:txBody>
      </p:sp>
    </p:spTree>
    <p:extLst>
      <p:ext uri="{BB962C8B-B14F-4D97-AF65-F5344CB8AC3E}">
        <p14:creationId xmlns:p14="http://schemas.microsoft.com/office/powerpoint/2010/main" val="1015175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20688"/>
            <a:ext cx="8686800" cy="5760639"/>
          </a:xfrm>
        </p:spPr>
        <p:txBody>
          <a:bodyPr>
            <a:normAutofit/>
          </a:bodyPr>
          <a:lstStyle/>
          <a:p>
            <a:endParaRPr lang="en-IN" sz="2000" dirty="0" smtClean="0">
              <a:solidFill>
                <a:srgbClr val="0070C0"/>
              </a:solidFill>
              <a:latin typeface="Times New Roman" pitchFamily="18" charset="0"/>
              <a:cs typeface="Times New Roman" pitchFamily="18" charset="0"/>
            </a:endParaRPr>
          </a:p>
          <a:p>
            <a:r>
              <a:rPr lang="en-IN" sz="2000" dirty="0" smtClean="0">
                <a:solidFill>
                  <a:srgbClr val="0070C0"/>
                </a:solidFill>
                <a:latin typeface="Times New Roman" pitchFamily="18" charset="0"/>
                <a:cs typeface="Times New Roman" pitchFamily="18" charset="0"/>
              </a:rPr>
              <a:t>Archaeology differs from written or oral history</a:t>
            </a:r>
          </a:p>
          <a:p>
            <a:r>
              <a:rPr lang="en-IN" sz="2000" dirty="0" smtClean="0">
                <a:solidFill>
                  <a:srgbClr val="0070C0"/>
                </a:solidFill>
                <a:latin typeface="Times New Roman" pitchFamily="18" charset="0"/>
                <a:cs typeface="Times New Roman" pitchFamily="18" charset="0"/>
              </a:rPr>
              <a:t>It is a humanistic discipline and a science</a:t>
            </a:r>
          </a:p>
          <a:p>
            <a:r>
              <a:rPr lang="en-IN" sz="2000" dirty="0" smtClean="0">
                <a:solidFill>
                  <a:srgbClr val="0070C0"/>
                </a:solidFill>
                <a:latin typeface="Times New Roman" pitchFamily="18" charset="0"/>
                <a:cs typeface="Times New Roman" pitchFamily="18" charset="0"/>
              </a:rPr>
              <a:t>Archaeologists are concerned with how societies function , the evolution of culture, ethnicity , ideology, power etc.</a:t>
            </a:r>
          </a:p>
          <a:p>
            <a:r>
              <a:rPr lang="en-IN" sz="2000" dirty="0" smtClean="0">
                <a:solidFill>
                  <a:srgbClr val="0070C0"/>
                </a:solidFill>
                <a:latin typeface="Times New Roman" pitchFamily="18" charset="0"/>
                <a:cs typeface="Times New Roman" pitchFamily="18" charset="0"/>
              </a:rPr>
              <a:t>Archaeologist develop and construct pictures of past from limited evidences</a:t>
            </a:r>
          </a:p>
          <a:p>
            <a:r>
              <a:rPr lang="en-IN" sz="2000" dirty="0" smtClean="0">
                <a:solidFill>
                  <a:srgbClr val="0070C0"/>
                </a:solidFill>
                <a:latin typeface="Times New Roman" pitchFamily="18" charset="0"/>
                <a:cs typeface="Times New Roman" pitchFamily="18" charset="0"/>
              </a:rPr>
              <a:t>Variety of techniques are used  in archaeology like stratigraphy, radio-carbon dating and potassium-argon methods</a:t>
            </a:r>
          </a:p>
          <a:p>
            <a:r>
              <a:rPr lang="en-IN" sz="2000" dirty="0" smtClean="0">
                <a:solidFill>
                  <a:srgbClr val="0070C0"/>
                </a:solidFill>
                <a:latin typeface="Times New Roman" pitchFamily="18" charset="0"/>
                <a:cs typeface="Times New Roman" pitchFamily="18" charset="0"/>
              </a:rPr>
              <a:t>Paleobotany – the analysis of ancient plant remains</a:t>
            </a:r>
          </a:p>
          <a:p>
            <a:r>
              <a:rPr lang="en-IN" sz="2000" dirty="0" smtClean="0">
                <a:solidFill>
                  <a:srgbClr val="0070C0"/>
                </a:solidFill>
                <a:latin typeface="Times New Roman" pitchFamily="18" charset="0"/>
                <a:cs typeface="Times New Roman" pitchFamily="18" charset="0"/>
              </a:rPr>
              <a:t>Ethno botany – the study of the cultural utilization of plants</a:t>
            </a:r>
          </a:p>
          <a:p>
            <a:r>
              <a:rPr lang="en-IN" sz="2000" dirty="0" smtClean="0">
                <a:solidFill>
                  <a:srgbClr val="0070C0"/>
                </a:solidFill>
                <a:latin typeface="Times New Roman" pitchFamily="18" charset="0"/>
                <a:cs typeface="Times New Roman" pitchFamily="18" charset="0"/>
              </a:rPr>
              <a:t>Faunal analysis – the recovery and analysis of animal remains</a:t>
            </a:r>
          </a:p>
          <a:p>
            <a:endParaRPr lang="en-IN" sz="2000" dirty="0" smtClean="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38611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04664"/>
            <a:ext cx="8686800" cy="5976663"/>
          </a:xfrm>
        </p:spPr>
        <p:txBody>
          <a:bodyPr>
            <a:normAutofit/>
          </a:bodyPr>
          <a:lstStyle/>
          <a:p>
            <a:endParaRPr lang="en-US" sz="2000" dirty="0" smtClean="0">
              <a:solidFill>
                <a:srgbClr val="0070C0"/>
              </a:solidFill>
              <a:latin typeface="Times New Roman" pitchFamily="18" charset="0"/>
              <a:cs typeface="Times New Roman" pitchFamily="18" charset="0"/>
            </a:endParaRPr>
          </a:p>
          <a:p>
            <a:endParaRPr lang="en-US" sz="2000" dirty="0" smtClean="0">
              <a:solidFill>
                <a:srgbClr val="0070C0"/>
              </a:solidFill>
              <a:latin typeface="Times New Roman" pitchFamily="18" charset="0"/>
              <a:cs typeface="Times New Roman" pitchFamily="18" charset="0"/>
            </a:endParaRPr>
          </a:p>
          <a:p>
            <a:r>
              <a:rPr lang="en-US" sz="2000" dirty="0" smtClean="0">
                <a:solidFill>
                  <a:srgbClr val="0070C0"/>
                </a:solidFill>
                <a:latin typeface="Times New Roman" pitchFamily="18" charset="0"/>
                <a:cs typeface="Times New Roman" pitchFamily="18" charset="0"/>
              </a:rPr>
              <a:t>Archaeologists </a:t>
            </a:r>
            <a:r>
              <a:rPr lang="en-US" sz="2000" dirty="0">
                <a:solidFill>
                  <a:srgbClr val="0070C0"/>
                </a:solidFill>
                <a:latin typeface="Times New Roman" pitchFamily="18" charset="0"/>
                <a:cs typeface="Times New Roman" pitchFamily="18" charset="0"/>
              </a:rPr>
              <a:t>study human pre-history and </a:t>
            </a:r>
            <a:r>
              <a:rPr lang="en-US" sz="2000" dirty="0" smtClean="0">
                <a:solidFill>
                  <a:srgbClr val="0070C0"/>
                </a:solidFill>
                <a:latin typeface="Times New Roman" pitchFamily="18" charset="0"/>
                <a:cs typeface="Times New Roman" pitchFamily="18" charset="0"/>
              </a:rPr>
              <a:t>history </a:t>
            </a:r>
          </a:p>
          <a:p>
            <a:r>
              <a:rPr lang="en-US" sz="2000" dirty="0" smtClean="0">
                <a:solidFill>
                  <a:srgbClr val="0070C0"/>
                </a:solidFill>
                <a:latin typeface="Times New Roman" pitchFamily="18" charset="0"/>
                <a:cs typeface="Times New Roman" pitchFamily="18" charset="0"/>
              </a:rPr>
              <a:t>Archaeology </a:t>
            </a:r>
            <a:r>
              <a:rPr lang="en-US" sz="2000" dirty="0">
                <a:solidFill>
                  <a:srgbClr val="0070C0"/>
                </a:solidFill>
                <a:latin typeface="Times New Roman" pitchFamily="18" charset="0"/>
                <a:cs typeface="Times New Roman" pitchFamily="18" charset="0"/>
              </a:rPr>
              <a:t>as a field is distinct from the discipline of </a:t>
            </a:r>
            <a:r>
              <a:rPr lang="en-US" sz="2000" dirty="0" smtClean="0">
                <a:solidFill>
                  <a:srgbClr val="0070C0"/>
                </a:solidFill>
                <a:latin typeface="Times New Roman" pitchFamily="18" charset="0"/>
                <a:cs typeface="Times New Roman" pitchFamily="18" charset="0"/>
              </a:rPr>
              <a:t>paleontology, </a:t>
            </a:r>
            <a:r>
              <a:rPr lang="en-US" sz="2000" dirty="0">
                <a:solidFill>
                  <a:srgbClr val="0070C0"/>
                </a:solidFill>
                <a:latin typeface="Times New Roman" pitchFamily="18" charset="0"/>
                <a:cs typeface="Times New Roman" pitchFamily="18" charset="0"/>
              </a:rPr>
              <a:t>the </a:t>
            </a:r>
            <a:r>
              <a:rPr lang="en-US" sz="2000" dirty="0" smtClean="0">
                <a:solidFill>
                  <a:srgbClr val="0070C0"/>
                </a:solidFill>
                <a:latin typeface="Times New Roman" pitchFamily="18" charset="0"/>
                <a:cs typeface="Times New Roman" pitchFamily="18" charset="0"/>
              </a:rPr>
              <a:t>study </a:t>
            </a:r>
            <a:r>
              <a:rPr lang="en-US" sz="2000" dirty="0">
                <a:solidFill>
                  <a:srgbClr val="0070C0"/>
                </a:solidFill>
                <a:latin typeface="Times New Roman" pitchFamily="18" charset="0"/>
                <a:cs typeface="Times New Roman" pitchFamily="18" charset="0"/>
              </a:rPr>
              <a:t>of fossil remains. </a:t>
            </a:r>
            <a:endParaRPr lang="en-US" sz="2000" dirty="0" smtClean="0">
              <a:solidFill>
                <a:srgbClr val="0070C0"/>
              </a:solidFill>
              <a:latin typeface="Times New Roman" pitchFamily="18" charset="0"/>
              <a:cs typeface="Times New Roman" pitchFamily="18" charset="0"/>
            </a:endParaRPr>
          </a:p>
          <a:p>
            <a:r>
              <a:rPr lang="en-US" sz="2000" dirty="0" smtClean="0">
                <a:solidFill>
                  <a:srgbClr val="0070C0"/>
                </a:solidFill>
                <a:latin typeface="Times New Roman" pitchFamily="18" charset="0"/>
                <a:cs typeface="Times New Roman" pitchFamily="18" charset="0"/>
              </a:rPr>
              <a:t>Archaeology </a:t>
            </a:r>
            <a:r>
              <a:rPr lang="en-US" sz="2000" dirty="0">
                <a:solidFill>
                  <a:srgbClr val="0070C0"/>
                </a:solidFill>
                <a:latin typeface="Times New Roman" pitchFamily="18" charset="0"/>
                <a:cs typeface="Times New Roman" pitchFamily="18" charset="0"/>
              </a:rPr>
              <a:t>is particularly important for learning </a:t>
            </a:r>
            <a:r>
              <a:rPr lang="en-US" sz="2000" dirty="0" smtClean="0">
                <a:solidFill>
                  <a:srgbClr val="0070C0"/>
                </a:solidFill>
                <a:latin typeface="Times New Roman" pitchFamily="18" charset="0"/>
                <a:cs typeface="Times New Roman" pitchFamily="18" charset="0"/>
              </a:rPr>
              <a:t>about </a:t>
            </a:r>
            <a:r>
              <a:rPr lang="en-US" sz="2000" dirty="0">
                <a:solidFill>
                  <a:srgbClr val="0070C0"/>
                </a:solidFill>
                <a:latin typeface="Times New Roman" pitchFamily="18" charset="0"/>
                <a:cs typeface="Times New Roman" pitchFamily="18" charset="0"/>
              </a:rPr>
              <a:t>prehistoric societies, for whom there may be no written records to study. </a:t>
            </a:r>
          </a:p>
          <a:p>
            <a:r>
              <a:rPr lang="en-US" sz="2000" dirty="0">
                <a:solidFill>
                  <a:srgbClr val="0070C0"/>
                </a:solidFill>
                <a:latin typeface="Times New Roman" pitchFamily="18" charset="0"/>
                <a:cs typeface="Times New Roman" pitchFamily="18" charset="0"/>
              </a:rPr>
              <a:t>Prehistory includes over 99% of the human past, from the </a:t>
            </a:r>
            <a:r>
              <a:rPr lang="en-US" sz="2000" dirty="0" err="1">
                <a:solidFill>
                  <a:srgbClr val="0070C0"/>
                </a:solidFill>
                <a:latin typeface="Times New Roman" pitchFamily="18" charset="0"/>
                <a:cs typeface="Times New Roman" pitchFamily="18" charset="0"/>
              </a:rPr>
              <a:t>Palaeolithic</a:t>
            </a:r>
            <a:r>
              <a:rPr lang="en-US" sz="2000" dirty="0">
                <a:solidFill>
                  <a:srgbClr val="0070C0"/>
                </a:solidFill>
                <a:latin typeface="Times New Roman" pitchFamily="18" charset="0"/>
                <a:cs typeface="Times New Roman" pitchFamily="18" charset="0"/>
              </a:rPr>
              <a:t> until the advent </a:t>
            </a:r>
            <a:r>
              <a:rPr lang="en-US" sz="2000" dirty="0" smtClean="0">
                <a:solidFill>
                  <a:srgbClr val="0070C0"/>
                </a:solidFill>
                <a:latin typeface="Times New Roman" pitchFamily="18" charset="0"/>
                <a:cs typeface="Times New Roman" pitchFamily="18" charset="0"/>
              </a:rPr>
              <a:t>of </a:t>
            </a:r>
            <a:r>
              <a:rPr lang="en-US" sz="2000" dirty="0">
                <a:solidFill>
                  <a:srgbClr val="0070C0"/>
                </a:solidFill>
                <a:latin typeface="Times New Roman" pitchFamily="18" charset="0"/>
                <a:cs typeface="Times New Roman" pitchFamily="18" charset="0"/>
              </a:rPr>
              <a:t>literacy in societies across the world. </a:t>
            </a:r>
            <a:endParaRPr lang="en-US" sz="2000" dirty="0" smtClean="0">
              <a:solidFill>
                <a:srgbClr val="0070C0"/>
              </a:solidFill>
              <a:latin typeface="Times New Roman" pitchFamily="18" charset="0"/>
              <a:cs typeface="Times New Roman" pitchFamily="18" charset="0"/>
            </a:endParaRPr>
          </a:p>
          <a:p>
            <a:r>
              <a:rPr lang="en-US" sz="2000" dirty="0" smtClean="0">
                <a:solidFill>
                  <a:srgbClr val="0070C0"/>
                </a:solidFill>
                <a:latin typeface="Times New Roman" pitchFamily="18" charset="0"/>
                <a:cs typeface="Times New Roman" pitchFamily="18" charset="0"/>
              </a:rPr>
              <a:t>Archaeology </a:t>
            </a:r>
            <a:r>
              <a:rPr lang="en-US" sz="2000" dirty="0">
                <a:solidFill>
                  <a:srgbClr val="0070C0"/>
                </a:solidFill>
                <a:latin typeface="Times New Roman" pitchFamily="18" charset="0"/>
                <a:cs typeface="Times New Roman" pitchFamily="18" charset="0"/>
              </a:rPr>
              <a:t>has various goals, which range </a:t>
            </a:r>
            <a:r>
              <a:rPr lang="en-US" sz="2000" dirty="0" smtClean="0">
                <a:solidFill>
                  <a:srgbClr val="0070C0"/>
                </a:solidFill>
                <a:latin typeface="Times New Roman" pitchFamily="18" charset="0"/>
                <a:cs typeface="Times New Roman" pitchFamily="18" charset="0"/>
              </a:rPr>
              <a:t>from </a:t>
            </a:r>
            <a:r>
              <a:rPr lang="en-US" sz="2000" dirty="0">
                <a:solidFill>
                  <a:srgbClr val="0070C0"/>
                </a:solidFill>
                <a:latin typeface="Times New Roman" pitchFamily="18" charset="0"/>
                <a:cs typeface="Times New Roman" pitchFamily="18" charset="0"/>
              </a:rPr>
              <a:t>understanding culture history to reconstructing past life ways to documenting </a:t>
            </a:r>
            <a:r>
              <a:rPr lang="en-US" sz="2000" dirty="0" smtClean="0">
                <a:solidFill>
                  <a:srgbClr val="0070C0"/>
                </a:solidFill>
                <a:latin typeface="Times New Roman" pitchFamily="18" charset="0"/>
                <a:cs typeface="Times New Roman" pitchFamily="18" charset="0"/>
              </a:rPr>
              <a:t>and </a:t>
            </a:r>
            <a:r>
              <a:rPr lang="en-US" sz="2000" dirty="0">
                <a:solidFill>
                  <a:srgbClr val="0070C0"/>
                </a:solidFill>
                <a:latin typeface="Times New Roman" pitchFamily="18" charset="0"/>
                <a:cs typeface="Times New Roman" pitchFamily="18" charset="0"/>
              </a:rPr>
              <a:t>explaining changes in human societies through time</a:t>
            </a:r>
            <a:endParaRPr lang="en-IN" sz="20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673461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04665"/>
            <a:ext cx="8686800" cy="5675462"/>
          </a:xfrm>
        </p:spPr>
        <p:txBody>
          <a:bodyPr>
            <a:normAutofit/>
          </a:bodyPr>
          <a:lstStyle/>
          <a:p>
            <a:pPr marL="0" indent="0">
              <a:buNone/>
            </a:pPr>
            <a:r>
              <a:rPr lang="en-US" sz="2000" b="1" dirty="0" smtClean="0">
                <a:solidFill>
                  <a:srgbClr val="FF0000"/>
                </a:solidFill>
                <a:latin typeface="Times New Roman" pitchFamily="18" charset="0"/>
                <a:cs typeface="Times New Roman" pitchFamily="18" charset="0"/>
              </a:rPr>
              <a:t>B) Epigraphy</a:t>
            </a:r>
          </a:p>
          <a:p>
            <a:endParaRPr lang="en-US" sz="2000" dirty="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Epigraphy </a:t>
            </a:r>
            <a:r>
              <a:rPr lang="en-US" sz="2000" dirty="0">
                <a:solidFill>
                  <a:srgbClr val="FF0000"/>
                </a:solidFill>
                <a:latin typeface="Times New Roman" pitchFamily="18" charset="0"/>
                <a:cs typeface="Times New Roman" pitchFamily="18" charset="0"/>
              </a:rPr>
              <a:t>is the study of inscriptions or epigraphs as </a:t>
            </a:r>
            <a:r>
              <a:rPr lang="en-US" sz="2000" dirty="0" smtClean="0">
                <a:solidFill>
                  <a:srgbClr val="FF0000"/>
                </a:solidFill>
                <a:latin typeface="Times New Roman" pitchFamily="18" charset="0"/>
                <a:cs typeface="Times New Roman" pitchFamily="18" charset="0"/>
              </a:rPr>
              <a:t>writing</a:t>
            </a:r>
          </a:p>
          <a:p>
            <a:r>
              <a:rPr lang="en-US" sz="2000" dirty="0" smtClean="0">
                <a:solidFill>
                  <a:srgbClr val="FF0000"/>
                </a:solidFill>
                <a:latin typeface="Times New Roman" pitchFamily="18" charset="0"/>
                <a:cs typeface="Times New Roman" pitchFamily="18" charset="0"/>
              </a:rPr>
              <a:t> </a:t>
            </a:r>
            <a:r>
              <a:rPr lang="en-US" sz="2000" dirty="0">
                <a:solidFill>
                  <a:srgbClr val="FF0000"/>
                </a:solidFill>
                <a:latin typeface="Times New Roman" pitchFamily="18" charset="0"/>
                <a:cs typeface="Times New Roman" pitchFamily="18" charset="0"/>
              </a:rPr>
              <a:t>I</a:t>
            </a:r>
            <a:r>
              <a:rPr lang="en-US" sz="2000" dirty="0" smtClean="0">
                <a:solidFill>
                  <a:srgbClr val="FF0000"/>
                </a:solidFill>
                <a:latin typeface="Times New Roman" pitchFamily="18" charset="0"/>
                <a:cs typeface="Times New Roman" pitchFamily="18" charset="0"/>
              </a:rPr>
              <a:t>t </a:t>
            </a:r>
            <a:r>
              <a:rPr lang="en-US" sz="2000" dirty="0">
                <a:solidFill>
                  <a:srgbClr val="FF0000"/>
                </a:solidFill>
                <a:latin typeface="Times New Roman" pitchFamily="18" charset="0"/>
                <a:cs typeface="Times New Roman" pitchFamily="18" charset="0"/>
              </a:rPr>
              <a:t>is the science </a:t>
            </a:r>
            <a:r>
              <a:rPr lang="en-US" sz="2000" dirty="0" smtClean="0">
                <a:solidFill>
                  <a:srgbClr val="FF0000"/>
                </a:solidFill>
                <a:latin typeface="Times New Roman" pitchFamily="18" charset="0"/>
                <a:cs typeface="Times New Roman" pitchFamily="18" charset="0"/>
              </a:rPr>
              <a:t>of </a:t>
            </a:r>
            <a:r>
              <a:rPr lang="en-US" sz="2000" dirty="0">
                <a:solidFill>
                  <a:srgbClr val="FF0000"/>
                </a:solidFill>
                <a:latin typeface="Times New Roman" pitchFamily="18" charset="0"/>
                <a:cs typeface="Times New Roman" pitchFamily="18" charset="0"/>
              </a:rPr>
              <a:t>identifying graphemes, clarifying their meanings, classifying their uses according to </a:t>
            </a:r>
            <a:r>
              <a:rPr lang="en-US" sz="2000" dirty="0" smtClean="0">
                <a:solidFill>
                  <a:srgbClr val="FF0000"/>
                </a:solidFill>
                <a:latin typeface="Times New Roman" pitchFamily="18" charset="0"/>
                <a:cs typeface="Times New Roman" pitchFamily="18" charset="0"/>
              </a:rPr>
              <a:t>dates </a:t>
            </a:r>
            <a:r>
              <a:rPr lang="en-US" sz="2000" dirty="0">
                <a:solidFill>
                  <a:srgbClr val="FF0000"/>
                </a:solidFill>
                <a:latin typeface="Times New Roman" pitchFamily="18" charset="0"/>
                <a:cs typeface="Times New Roman" pitchFamily="18" charset="0"/>
              </a:rPr>
              <a:t>and cultural contexts, and drawing conclusions about the writing and the writers.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The Greek word ‘</a:t>
            </a:r>
            <a:r>
              <a:rPr lang="en-US" sz="2000" dirty="0" err="1" smtClean="0">
                <a:solidFill>
                  <a:srgbClr val="FF0000"/>
                </a:solidFill>
                <a:latin typeface="Times New Roman" pitchFamily="18" charset="0"/>
                <a:cs typeface="Times New Roman" pitchFamily="18" charset="0"/>
              </a:rPr>
              <a:t>epigraphe</a:t>
            </a:r>
            <a:r>
              <a:rPr lang="en-US" sz="2000" dirty="0" smtClean="0">
                <a:solidFill>
                  <a:srgbClr val="FF0000"/>
                </a:solidFill>
                <a:latin typeface="Times New Roman" pitchFamily="18" charset="0"/>
                <a:cs typeface="Times New Roman" pitchFamily="18" charset="0"/>
              </a:rPr>
              <a:t>’ means inscriptions</a:t>
            </a:r>
            <a:endParaRPr lang="en-US" sz="2000" dirty="0">
              <a:solidFill>
                <a:srgbClr val="FF0000"/>
              </a:solidFill>
              <a:latin typeface="Times New Roman" pitchFamily="18" charset="0"/>
              <a:cs typeface="Times New Roman" pitchFamily="18" charset="0"/>
            </a:endParaRPr>
          </a:p>
          <a:p>
            <a:r>
              <a:rPr lang="en-US" sz="2000" dirty="0">
                <a:solidFill>
                  <a:srgbClr val="FF0000"/>
                </a:solidFill>
                <a:latin typeface="Times New Roman" pitchFamily="18" charset="0"/>
                <a:cs typeface="Times New Roman" pitchFamily="18" charset="0"/>
              </a:rPr>
              <a:t>A person using the methods of epigraphy is called </a:t>
            </a:r>
            <a:r>
              <a:rPr lang="en-US" sz="2000" dirty="0" smtClean="0">
                <a:solidFill>
                  <a:srgbClr val="FF0000"/>
                </a:solidFill>
                <a:latin typeface="Times New Roman" pitchFamily="18" charset="0"/>
                <a:cs typeface="Times New Roman" pitchFamily="18" charset="0"/>
              </a:rPr>
              <a:t>an </a:t>
            </a:r>
            <a:r>
              <a:rPr lang="en-US" sz="2000" i="1" dirty="0">
                <a:solidFill>
                  <a:srgbClr val="FF0000"/>
                </a:solidFill>
                <a:latin typeface="Times New Roman" pitchFamily="18" charset="0"/>
                <a:cs typeface="Times New Roman" pitchFamily="18" charset="0"/>
              </a:rPr>
              <a:t>epigrapher </a:t>
            </a:r>
            <a:r>
              <a:rPr lang="en-US" sz="2000" dirty="0">
                <a:solidFill>
                  <a:srgbClr val="FF0000"/>
                </a:solidFill>
                <a:latin typeface="Times New Roman" pitchFamily="18" charset="0"/>
                <a:cs typeface="Times New Roman" pitchFamily="18" charset="0"/>
              </a:rPr>
              <a:t>or </a:t>
            </a:r>
            <a:r>
              <a:rPr lang="en-US" sz="2000" i="1" dirty="0">
                <a:solidFill>
                  <a:srgbClr val="FF0000"/>
                </a:solidFill>
                <a:latin typeface="Times New Roman" pitchFamily="18" charset="0"/>
                <a:cs typeface="Times New Roman" pitchFamily="18" charset="0"/>
              </a:rPr>
              <a:t>epigraphist</a:t>
            </a:r>
            <a:r>
              <a:rPr lang="en-US" sz="2000" dirty="0">
                <a:solidFill>
                  <a:srgbClr val="FF0000"/>
                </a:solidFill>
                <a:latin typeface="Times New Roman" pitchFamily="18" charset="0"/>
                <a:cs typeface="Times New Roman" pitchFamily="18" charset="0"/>
              </a:rPr>
              <a:t>. </a:t>
            </a:r>
            <a:endParaRPr lang="en-US" sz="2000" dirty="0" smtClean="0">
              <a:solidFill>
                <a:srgbClr val="FF0000"/>
              </a:solidFill>
              <a:latin typeface="Times New Roman" pitchFamily="18" charset="0"/>
              <a:cs typeface="Times New Roman" pitchFamily="18" charset="0"/>
            </a:endParaRPr>
          </a:p>
          <a:p>
            <a:r>
              <a:rPr lang="en-US" sz="2000" dirty="0">
                <a:solidFill>
                  <a:srgbClr val="FF0000"/>
                </a:solidFill>
                <a:latin typeface="Times New Roman" pitchFamily="18" charset="0"/>
                <a:cs typeface="Times New Roman" pitchFamily="18" charset="0"/>
              </a:rPr>
              <a:t>Epigraphists are responsible for reconstructing, translating, and dating the </a:t>
            </a:r>
            <a:r>
              <a:rPr lang="en-US" sz="2000" dirty="0" smtClean="0">
                <a:solidFill>
                  <a:srgbClr val="FF0000"/>
                </a:solidFill>
                <a:latin typeface="Times New Roman" pitchFamily="18" charset="0"/>
                <a:cs typeface="Times New Roman" pitchFamily="18" charset="0"/>
              </a:rPr>
              <a:t>trilingual </a:t>
            </a:r>
            <a:r>
              <a:rPr lang="en-US" sz="2000" dirty="0">
                <a:solidFill>
                  <a:srgbClr val="FF0000"/>
                </a:solidFill>
                <a:latin typeface="Times New Roman" pitchFamily="18" charset="0"/>
                <a:cs typeface="Times New Roman" pitchFamily="18" charset="0"/>
              </a:rPr>
              <a:t>inscription and finding any relevant circumstances.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It </a:t>
            </a:r>
            <a:r>
              <a:rPr lang="en-US" sz="2000" dirty="0">
                <a:solidFill>
                  <a:srgbClr val="FF0000"/>
                </a:solidFill>
                <a:latin typeface="Times New Roman" pitchFamily="18" charset="0"/>
                <a:cs typeface="Times New Roman" pitchFamily="18" charset="0"/>
              </a:rPr>
              <a:t>is the work of </a:t>
            </a:r>
            <a:r>
              <a:rPr lang="en-US" sz="2000" dirty="0" smtClean="0">
                <a:solidFill>
                  <a:srgbClr val="FF0000"/>
                </a:solidFill>
                <a:latin typeface="Times New Roman" pitchFamily="18" charset="0"/>
                <a:cs typeface="Times New Roman" pitchFamily="18" charset="0"/>
              </a:rPr>
              <a:t>historians</a:t>
            </a:r>
            <a:r>
              <a:rPr lang="en-US" sz="2000" dirty="0">
                <a:solidFill>
                  <a:srgbClr val="FF0000"/>
                </a:solidFill>
                <a:latin typeface="Times New Roman" pitchFamily="18" charset="0"/>
                <a:cs typeface="Times New Roman" pitchFamily="18" charset="0"/>
              </a:rPr>
              <a:t>, however, to determine and interpret the events recorded by the inscription </a:t>
            </a:r>
            <a:r>
              <a:rPr lang="en-US" sz="2000" dirty="0" smtClean="0">
                <a:solidFill>
                  <a:srgbClr val="FF0000"/>
                </a:solidFill>
                <a:latin typeface="Times New Roman" pitchFamily="18" charset="0"/>
                <a:cs typeface="Times New Roman" pitchFamily="18" charset="0"/>
              </a:rPr>
              <a:t>as </a:t>
            </a:r>
            <a:r>
              <a:rPr lang="en-US" sz="2000" dirty="0">
                <a:solidFill>
                  <a:srgbClr val="FF0000"/>
                </a:solidFill>
                <a:latin typeface="Times New Roman" pitchFamily="18" charset="0"/>
                <a:cs typeface="Times New Roman" pitchFamily="18" charset="0"/>
              </a:rPr>
              <a:t>document.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Often</a:t>
            </a:r>
            <a:r>
              <a:rPr lang="en-US" sz="2000" dirty="0">
                <a:solidFill>
                  <a:srgbClr val="FF0000"/>
                </a:solidFill>
                <a:latin typeface="Times New Roman" pitchFamily="18" charset="0"/>
                <a:cs typeface="Times New Roman" pitchFamily="18" charset="0"/>
              </a:rPr>
              <a:t>, epigraphy and history are competences practiced by the same </a:t>
            </a:r>
            <a:r>
              <a:rPr lang="en-US" sz="2000" dirty="0" smtClean="0">
                <a:solidFill>
                  <a:srgbClr val="FF0000"/>
                </a:solidFill>
                <a:latin typeface="Times New Roman" pitchFamily="18" charset="0"/>
                <a:cs typeface="Times New Roman" pitchFamily="18" charset="0"/>
              </a:rPr>
              <a:t>person</a:t>
            </a:r>
            <a:r>
              <a:rPr lang="en-US" sz="2000" dirty="0">
                <a:solidFill>
                  <a:srgbClr val="FF0000"/>
                </a:solidFill>
                <a:latin typeface="Times New Roman" pitchFamily="18" charset="0"/>
                <a:cs typeface="Times New Roman" pitchFamily="18" charset="0"/>
              </a:rPr>
              <a:t>.</a:t>
            </a:r>
            <a:endParaRPr lang="en-IN" sz="2000" dirty="0">
              <a:solidFill>
                <a:srgbClr val="FF0000"/>
              </a:solidFill>
              <a:latin typeface="Times New Roman" pitchFamily="18" charset="0"/>
              <a:cs typeface="Times New Roman" pitchFamily="18" charset="0"/>
            </a:endParaRPr>
          </a:p>
          <a:p>
            <a:endParaRPr lang="en-IN" sz="2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25263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76673"/>
            <a:ext cx="8686800" cy="5603454"/>
          </a:xfrm>
        </p:spPr>
        <p:txBody>
          <a:bodyPr>
            <a:normAutofit/>
          </a:bodyPr>
          <a:lstStyle/>
          <a:p>
            <a:endParaRPr lang="en-US" sz="2000" dirty="0" smtClean="0"/>
          </a:p>
          <a:p>
            <a:endParaRPr lang="en-US" sz="2000" dirty="0"/>
          </a:p>
          <a:p>
            <a:r>
              <a:rPr lang="en-US" sz="2000" dirty="0" smtClean="0">
                <a:solidFill>
                  <a:srgbClr val="FF0000"/>
                </a:solidFill>
                <a:latin typeface="Times New Roman" pitchFamily="18" charset="0"/>
                <a:cs typeface="Times New Roman" pitchFamily="18" charset="0"/>
              </a:rPr>
              <a:t>Epigraphy </a:t>
            </a:r>
            <a:r>
              <a:rPr lang="en-US" sz="2000" dirty="0">
                <a:solidFill>
                  <a:srgbClr val="FF0000"/>
                </a:solidFill>
                <a:latin typeface="Times New Roman" pitchFamily="18" charset="0"/>
                <a:cs typeface="Times New Roman" pitchFamily="18" charset="0"/>
              </a:rPr>
              <a:t>overlaps other competences such </a:t>
            </a:r>
            <a:r>
              <a:rPr lang="en-US" sz="2000" dirty="0" smtClean="0">
                <a:solidFill>
                  <a:srgbClr val="FF0000"/>
                </a:solidFill>
                <a:latin typeface="Times New Roman" pitchFamily="18" charset="0"/>
                <a:cs typeface="Times New Roman" pitchFamily="18" charset="0"/>
              </a:rPr>
              <a:t>as </a:t>
            </a:r>
            <a:r>
              <a:rPr lang="en-US" sz="2000" dirty="0">
                <a:solidFill>
                  <a:srgbClr val="FF0000"/>
                </a:solidFill>
                <a:latin typeface="Times New Roman" pitchFamily="18" charset="0"/>
                <a:cs typeface="Times New Roman" pitchFamily="18" charset="0"/>
              </a:rPr>
              <a:t>numismatics or </a:t>
            </a:r>
            <a:r>
              <a:rPr lang="en-US" sz="2000" dirty="0" smtClean="0">
                <a:solidFill>
                  <a:srgbClr val="FF0000"/>
                </a:solidFill>
                <a:latin typeface="Times New Roman" pitchFamily="18" charset="0"/>
                <a:cs typeface="Times New Roman" pitchFamily="18" charset="0"/>
              </a:rPr>
              <a:t>paleography. </a:t>
            </a:r>
          </a:p>
          <a:p>
            <a:r>
              <a:rPr lang="en-US" sz="2000" dirty="0" smtClean="0">
                <a:solidFill>
                  <a:srgbClr val="FF0000"/>
                </a:solidFill>
                <a:latin typeface="Times New Roman" pitchFamily="18" charset="0"/>
                <a:cs typeface="Times New Roman" pitchFamily="18" charset="0"/>
              </a:rPr>
              <a:t>When </a:t>
            </a:r>
            <a:r>
              <a:rPr lang="en-US" sz="2000" dirty="0">
                <a:solidFill>
                  <a:srgbClr val="FF0000"/>
                </a:solidFill>
                <a:latin typeface="Times New Roman" pitchFamily="18" charset="0"/>
                <a:cs typeface="Times New Roman" pitchFamily="18" charset="0"/>
              </a:rPr>
              <a:t>compared to books, most inscriptions are </a:t>
            </a:r>
            <a:r>
              <a:rPr lang="en-US" sz="2000" dirty="0" smtClean="0">
                <a:solidFill>
                  <a:srgbClr val="FF0000"/>
                </a:solidFill>
                <a:latin typeface="Times New Roman" pitchFamily="18" charset="0"/>
                <a:cs typeface="Times New Roman" pitchFamily="18" charset="0"/>
              </a:rPr>
              <a:t>short</a:t>
            </a:r>
            <a:r>
              <a:rPr lang="en-US" sz="2000" dirty="0">
                <a:solidFill>
                  <a:srgbClr val="FF0000"/>
                </a:solidFill>
                <a:latin typeface="Times New Roman" pitchFamily="18" charset="0"/>
                <a:cs typeface="Times New Roman" pitchFamily="18" charset="0"/>
              </a:rPr>
              <a:t>.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The </a:t>
            </a:r>
            <a:r>
              <a:rPr lang="en-US" sz="2000" dirty="0">
                <a:solidFill>
                  <a:srgbClr val="FF0000"/>
                </a:solidFill>
                <a:latin typeface="Times New Roman" pitchFamily="18" charset="0"/>
                <a:cs typeface="Times New Roman" pitchFamily="18" charset="0"/>
              </a:rPr>
              <a:t>media and the forms of the graphemes are diverse: engravings in stone or </a:t>
            </a:r>
            <a:r>
              <a:rPr lang="en-US" sz="2000" dirty="0" smtClean="0">
                <a:solidFill>
                  <a:srgbClr val="FF0000"/>
                </a:solidFill>
                <a:latin typeface="Times New Roman" pitchFamily="18" charset="0"/>
                <a:cs typeface="Times New Roman" pitchFamily="18" charset="0"/>
              </a:rPr>
              <a:t>metal</a:t>
            </a:r>
            <a:r>
              <a:rPr lang="en-US" sz="2000" dirty="0">
                <a:solidFill>
                  <a:srgbClr val="FF0000"/>
                </a:solidFill>
                <a:latin typeface="Times New Roman" pitchFamily="18" charset="0"/>
                <a:cs typeface="Times New Roman" pitchFamily="18" charset="0"/>
              </a:rPr>
              <a:t>, scratches on rock, impressions in wax, embossing on cast </a:t>
            </a:r>
            <a:r>
              <a:rPr lang="en-US" sz="2000" dirty="0" smtClean="0">
                <a:solidFill>
                  <a:srgbClr val="FF0000"/>
                </a:solidFill>
                <a:latin typeface="Times New Roman" pitchFamily="18" charset="0"/>
                <a:cs typeface="Times New Roman" pitchFamily="18" charset="0"/>
              </a:rPr>
              <a:t>metal</a:t>
            </a:r>
            <a:r>
              <a:rPr lang="en-US" sz="2000" dirty="0">
                <a:solidFill>
                  <a:srgbClr val="FF0000"/>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painting </a:t>
            </a:r>
            <a:r>
              <a:rPr lang="en-US" sz="2000" dirty="0">
                <a:solidFill>
                  <a:srgbClr val="FF0000"/>
                </a:solidFill>
                <a:latin typeface="Times New Roman" pitchFamily="18" charset="0"/>
                <a:cs typeface="Times New Roman" pitchFamily="18" charset="0"/>
              </a:rPr>
              <a:t>on </a:t>
            </a:r>
            <a:r>
              <a:rPr lang="en-US" sz="2000" dirty="0" smtClean="0">
                <a:solidFill>
                  <a:srgbClr val="FF0000"/>
                </a:solidFill>
                <a:latin typeface="Times New Roman" pitchFamily="18" charset="0"/>
                <a:cs typeface="Times New Roman" pitchFamily="18" charset="0"/>
              </a:rPr>
              <a:t>ceramic</a:t>
            </a:r>
            <a:endParaRPr lang="en-US" sz="2000" dirty="0">
              <a:solidFill>
                <a:srgbClr val="FF0000"/>
              </a:solidFill>
              <a:latin typeface="Times New Roman" pitchFamily="18" charset="0"/>
              <a:cs typeface="Times New Roman" pitchFamily="18" charset="0"/>
            </a:endParaRPr>
          </a:p>
          <a:p>
            <a:r>
              <a:rPr lang="en-US" sz="2000" dirty="0">
                <a:solidFill>
                  <a:srgbClr val="FF0000"/>
                </a:solidFill>
                <a:latin typeface="Times New Roman" pitchFamily="18" charset="0"/>
                <a:cs typeface="Times New Roman" pitchFamily="18" charset="0"/>
              </a:rPr>
              <a:t>Typically the material is durable, but the durability might be an accident of </a:t>
            </a:r>
            <a:r>
              <a:rPr lang="en-US" sz="2000" dirty="0" smtClean="0">
                <a:solidFill>
                  <a:srgbClr val="FF0000"/>
                </a:solidFill>
                <a:latin typeface="Times New Roman" pitchFamily="18" charset="0"/>
                <a:cs typeface="Times New Roman" pitchFamily="18" charset="0"/>
              </a:rPr>
              <a:t>circumstance</a:t>
            </a:r>
            <a:r>
              <a:rPr lang="en-US" sz="2000" dirty="0">
                <a:solidFill>
                  <a:srgbClr val="FF0000"/>
                </a:solidFill>
                <a:latin typeface="Times New Roman" pitchFamily="18" charset="0"/>
                <a:cs typeface="Times New Roman" pitchFamily="18" charset="0"/>
              </a:rPr>
              <a:t>, such as the baking of a clay tablet in a conflagration.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The science of epigraphy has been developing steadily since middle ages</a:t>
            </a:r>
          </a:p>
          <a:p>
            <a:r>
              <a:rPr lang="en-US" sz="2000" dirty="0" smtClean="0">
                <a:solidFill>
                  <a:srgbClr val="FF0000"/>
                </a:solidFill>
                <a:latin typeface="Times New Roman" pitchFamily="18" charset="0"/>
                <a:cs typeface="Times New Roman" pitchFamily="18" charset="0"/>
              </a:rPr>
              <a:t>Indus Valley script from Harappa is one of the perennial enigmas in </a:t>
            </a:r>
            <a:r>
              <a:rPr lang="en-US" sz="2000" dirty="0" err="1" smtClean="0">
                <a:solidFill>
                  <a:srgbClr val="FF0000"/>
                </a:solidFill>
                <a:latin typeface="Times New Roman" pitchFamily="18" charset="0"/>
                <a:cs typeface="Times New Roman" pitchFamily="18" charset="0"/>
              </a:rPr>
              <a:t>epigraphical</a:t>
            </a:r>
            <a:r>
              <a:rPr lang="en-US" sz="2000" dirty="0" smtClean="0">
                <a:solidFill>
                  <a:srgbClr val="FF0000"/>
                </a:solidFill>
                <a:latin typeface="Times New Roman" pitchFamily="18" charset="0"/>
                <a:cs typeface="Times New Roman" pitchFamily="18" charset="0"/>
              </a:rPr>
              <a:t> history, as the Indus script still remains </a:t>
            </a:r>
            <a:r>
              <a:rPr lang="en-US" sz="2000" dirty="0" err="1" smtClean="0">
                <a:solidFill>
                  <a:srgbClr val="FF0000"/>
                </a:solidFill>
                <a:latin typeface="Times New Roman" pitchFamily="18" charset="0"/>
                <a:cs typeface="Times New Roman" pitchFamily="18" charset="0"/>
              </a:rPr>
              <a:t>undeciphered</a:t>
            </a:r>
            <a:endParaRPr lang="en-US" sz="2000" dirty="0" smtClean="0">
              <a:solidFill>
                <a:srgbClr val="FF0000"/>
              </a:solidFill>
              <a:latin typeface="Times New Roman" pitchFamily="18" charset="0"/>
              <a:cs typeface="Times New Roman" pitchFamily="18" charset="0"/>
            </a:endParaRPr>
          </a:p>
          <a:p>
            <a:endParaRPr lang="en-IN" sz="2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58697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04663"/>
            <a:ext cx="8686800" cy="5675463"/>
          </a:xfrm>
        </p:spPr>
        <p:txBody>
          <a:bodyPr>
            <a:normAutofit/>
          </a:bodyPr>
          <a:lstStyle/>
          <a:p>
            <a:pPr marL="0" indent="0">
              <a:buNone/>
            </a:pPr>
            <a:r>
              <a:rPr lang="en-US" sz="2000" b="1" dirty="0" smtClean="0">
                <a:solidFill>
                  <a:srgbClr val="FF0000"/>
                </a:solidFill>
                <a:latin typeface="Times New Roman" pitchFamily="18" charset="0"/>
                <a:cs typeface="Times New Roman" pitchFamily="18" charset="0"/>
              </a:rPr>
              <a:t>C)Numismatics </a:t>
            </a:r>
          </a:p>
          <a:p>
            <a:r>
              <a:rPr lang="en-US" sz="2000" dirty="0" smtClean="0">
                <a:solidFill>
                  <a:srgbClr val="FF0000"/>
                </a:solidFill>
                <a:latin typeface="Times New Roman" pitchFamily="18" charset="0"/>
                <a:cs typeface="Times New Roman" pitchFamily="18" charset="0"/>
              </a:rPr>
              <a:t>Numismatics </a:t>
            </a:r>
            <a:r>
              <a:rPr lang="en-US" sz="2000" dirty="0">
                <a:solidFill>
                  <a:srgbClr val="FF0000"/>
                </a:solidFill>
                <a:latin typeface="Times New Roman" pitchFamily="18" charset="0"/>
                <a:cs typeface="Times New Roman" pitchFamily="18" charset="0"/>
              </a:rPr>
              <a:t>is the study of coins.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It </a:t>
            </a:r>
            <a:r>
              <a:rPr lang="en-US" sz="2000" dirty="0">
                <a:solidFill>
                  <a:srgbClr val="FF0000"/>
                </a:solidFill>
                <a:latin typeface="Times New Roman" pitchFamily="18" charset="0"/>
                <a:cs typeface="Times New Roman" pitchFamily="18" charset="0"/>
              </a:rPr>
              <a:t>is the study or collection of currency, </a:t>
            </a:r>
            <a:r>
              <a:rPr lang="en-US" sz="2000" dirty="0" smtClean="0">
                <a:solidFill>
                  <a:srgbClr val="FF0000"/>
                </a:solidFill>
                <a:latin typeface="Times New Roman" pitchFamily="18" charset="0"/>
                <a:cs typeface="Times New Roman" pitchFamily="18" charset="0"/>
              </a:rPr>
              <a:t>including </a:t>
            </a:r>
            <a:r>
              <a:rPr lang="en-US" sz="2000" dirty="0">
                <a:solidFill>
                  <a:srgbClr val="FF0000"/>
                </a:solidFill>
                <a:latin typeface="Times New Roman" pitchFamily="18" charset="0"/>
                <a:cs typeface="Times New Roman" pitchFamily="18" charset="0"/>
              </a:rPr>
              <a:t>coins, tokens, paper money, and related objects.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While </a:t>
            </a:r>
            <a:r>
              <a:rPr lang="en-US" sz="2000" dirty="0">
                <a:solidFill>
                  <a:srgbClr val="FF0000"/>
                </a:solidFill>
                <a:latin typeface="Times New Roman" pitchFamily="18" charset="0"/>
                <a:cs typeface="Times New Roman" pitchFamily="18" charset="0"/>
              </a:rPr>
              <a:t>numismatists are </a:t>
            </a:r>
            <a:r>
              <a:rPr lang="en-US" sz="2000" dirty="0" smtClean="0">
                <a:solidFill>
                  <a:srgbClr val="FF0000"/>
                </a:solidFill>
                <a:latin typeface="Times New Roman" pitchFamily="18" charset="0"/>
                <a:cs typeface="Times New Roman" pitchFamily="18" charset="0"/>
              </a:rPr>
              <a:t>often </a:t>
            </a:r>
            <a:r>
              <a:rPr lang="en-US" sz="2000" dirty="0">
                <a:solidFill>
                  <a:srgbClr val="FF0000"/>
                </a:solidFill>
                <a:latin typeface="Times New Roman" pitchFamily="18" charset="0"/>
                <a:cs typeface="Times New Roman" pitchFamily="18" charset="0"/>
              </a:rPr>
              <a:t>characterized as students or collectors of coins, the discipline also includes the </a:t>
            </a:r>
            <a:r>
              <a:rPr lang="en-US" sz="2000" dirty="0" smtClean="0">
                <a:solidFill>
                  <a:srgbClr val="FF0000"/>
                </a:solidFill>
                <a:latin typeface="Times New Roman" pitchFamily="18" charset="0"/>
                <a:cs typeface="Times New Roman" pitchFamily="18" charset="0"/>
              </a:rPr>
              <a:t>broader </a:t>
            </a:r>
            <a:r>
              <a:rPr lang="en-US" sz="2000" dirty="0">
                <a:solidFill>
                  <a:srgbClr val="FF0000"/>
                </a:solidFill>
                <a:latin typeface="Times New Roman" pitchFamily="18" charset="0"/>
                <a:cs typeface="Times New Roman" pitchFamily="18" charset="0"/>
              </a:rPr>
              <a:t>study of money and other payment </a:t>
            </a:r>
            <a:r>
              <a:rPr lang="en-US" sz="2000" dirty="0" smtClean="0">
                <a:solidFill>
                  <a:srgbClr val="FF0000"/>
                </a:solidFill>
                <a:latin typeface="Times New Roman" pitchFamily="18" charset="0"/>
                <a:cs typeface="Times New Roman" pitchFamily="18" charset="0"/>
              </a:rPr>
              <a:t>media.</a:t>
            </a:r>
          </a:p>
          <a:p>
            <a:r>
              <a:rPr lang="en-US" sz="2000" dirty="0" smtClean="0">
                <a:solidFill>
                  <a:srgbClr val="FF0000"/>
                </a:solidFill>
                <a:latin typeface="Times New Roman" pitchFamily="18" charset="0"/>
                <a:cs typeface="Times New Roman" pitchFamily="18" charset="0"/>
              </a:rPr>
              <a:t> </a:t>
            </a:r>
            <a:r>
              <a:rPr lang="en-US" sz="2000" dirty="0">
                <a:solidFill>
                  <a:srgbClr val="FF0000"/>
                </a:solidFill>
                <a:latin typeface="Times New Roman" pitchFamily="18" charset="0"/>
                <a:cs typeface="Times New Roman" pitchFamily="18" charset="0"/>
              </a:rPr>
              <a:t>Early money used by people is referred to as "Odd and curious</a:t>
            </a:r>
            <a:r>
              <a:rPr lang="en-US" sz="2000" dirty="0" smtClean="0">
                <a:solidFill>
                  <a:srgbClr val="FF0000"/>
                </a:solidFill>
                <a:latin typeface="Times New Roman" pitchFamily="18" charset="0"/>
                <a:cs typeface="Times New Roman" pitchFamily="18" charset="0"/>
              </a:rPr>
              <a:t>"</a:t>
            </a:r>
            <a:endParaRPr lang="en-US" sz="2000" dirty="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The </a:t>
            </a:r>
            <a:r>
              <a:rPr lang="en-US" sz="2000" dirty="0">
                <a:solidFill>
                  <a:srgbClr val="FF0000"/>
                </a:solidFill>
                <a:latin typeface="Times New Roman" pitchFamily="18" charset="0"/>
                <a:cs typeface="Times New Roman" pitchFamily="18" charset="0"/>
              </a:rPr>
              <a:t>Kyrgyz people used horses as the </a:t>
            </a:r>
            <a:r>
              <a:rPr lang="en-US" sz="2000" dirty="0" smtClean="0">
                <a:solidFill>
                  <a:srgbClr val="FF0000"/>
                </a:solidFill>
                <a:latin typeface="Times New Roman" pitchFamily="18" charset="0"/>
                <a:cs typeface="Times New Roman" pitchFamily="18" charset="0"/>
              </a:rPr>
              <a:t>principal </a:t>
            </a:r>
            <a:r>
              <a:rPr lang="en-US" sz="2000" dirty="0">
                <a:solidFill>
                  <a:srgbClr val="FF0000"/>
                </a:solidFill>
                <a:latin typeface="Times New Roman" pitchFamily="18" charset="0"/>
                <a:cs typeface="Times New Roman" pitchFamily="18" charset="0"/>
              </a:rPr>
              <a:t>currency unit and gave small change in lambskins; </a:t>
            </a:r>
            <a:endParaRPr lang="en-US" sz="2000" dirty="0" smtClean="0">
              <a:solidFill>
                <a:srgbClr val="FF0000"/>
              </a:solidFill>
              <a:latin typeface="Times New Roman" pitchFamily="18" charset="0"/>
              <a:cs typeface="Times New Roman" pitchFamily="18" charset="0"/>
            </a:endParaRPr>
          </a:p>
          <a:p>
            <a:r>
              <a:rPr lang="en-US" sz="2000" dirty="0">
                <a:solidFill>
                  <a:srgbClr val="FF0000"/>
                </a:solidFill>
                <a:latin typeface="Times New Roman" pitchFamily="18" charset="0"/>
                <a:cs typeface="Times New Roman" pitchFamily="18" charset="0"/>
              </a:rPr>
              <a:t>T</a:t>
            </a:r>
            <a:r>
              <a:rPr lang="en-US" sz="2000" dirty="0" smtClean="0">
                <a:solidFill>
                  <a:srgbClr val="FF0000"/>
                </a:solidFill>
                <a:latin typeface="Times New Roman" pitchFamily="18" charset="0"/>
                <a:cs typeface="Times New Roman" pitchFamily="18" charset="0"/>
              </a:rPr>
              <a:t>he </a:t>
            </a:r>
            <a:r>
              <a:rPr lang="en-US" sz="2000" dirty="0">
                <a:solidFill>
                  <a:srgbClr val="FF0000"/>
                </a:solidFill>
                <a:latin typeface="Times New Roman" pitchFamily="18" charset="0"/>
                <a:cs typeface="Times New Roman" pitchFamily="18" charset="0"/>
              </a:rPr>
              <a:t>lambskins may be </a:t>
            </a:r>
            <a:r>
              <a:rPr lang="en-US" sz="2000" dirty="0" smtClean="0">
                <a:solidFill>
                  <a:srgbClr val="FF0000"/>
                </a:solidFill>
                <a:latin typeface="Times New Roman" pitchFamily="18" charset="0"/>
                <a:cs typeface="Times New Roman" pitchFamily="18" charset="0"/>
              </a:rPr>
              <a:t>suitable </a:t>
            </a:r>
            <a:r>
              <a:rPr lang="en-US" sz="2000" dirty="0">
                <a:solidFill>
                  <a:srgbClr val="FF0000"/>
                </a:solidFill>
                <a:latin typeface="Times New Roman" pitchFamily="18" charset="0"/>
                <a:cs typeface="Times New Roman" pitchFamily="18" charset="0"/>
              </a:rPr>
              <a:t>for numismatic study, but the horse is not</a:t>
            </a:r>
            <a:r>
              <a:rPr lang="en-US" sz="2000" dirty="0" smtClean="0">
                <a:solidFill>
                  <a:srgbClr val="FF0000"/>
                </a:solidFill>
                <a:latin typeface="Times New Roman" pitchFamily="18" charset="0"/>
                <a:cs typeface="Times New Roman" pitchFamily="18" charset="0"/>
              </a:rPr>
              <a:t>.</a:t>
            </a:r>
          </a:p>
          <a:p>
            <a:r>
              <a:rPr lang="en-US" sz="2000" dirty="0" smtClean="0">
                <a:solidFill>
                  <a:srgbClr val="FF0000"/>
                </a:solidFill>
                <a:latin typeface="Times New Roman" pitchFamily="18" charset="0"/>
                <a:cs typeface="Times New Roman" pitchFamily="18" charset="0"/>
              </a:rPr>
              <a:t> </a:t>
            </a:r>
            <a:r>
              <a:rPr lang="en-US" sz="2000" dirty="0">
                <a:solidFill>
                  <a:srgbClr val="FF0000"/>
                </a:solidFill>
                <a:latin typeface="Times New Roman" pitchFamily="18" charset="0"/>
                <a:cs typeface="Times New Roman" pitchFamily="18" charset="0"/>
              </a:rPr>
              <a:t>Many objects have been used for </a:t>
            </a:r>
            <a:r>
              <a:rPr lang="en-US" sz="2000" dirty="0" smtClean="0">
                <a:solidFill>
                  <a:srgbClr val="FF0000"/>
                </a:solidFill>
                <a:latin typeface="Times New Roman" pitchFamily="18" charset="0"/>
                <a:cs typeface="Times New Roman" pitchFamily="18" charset="0"/>
              </a:rPr>
              <a:t>centuries</a:t>
            </a:r>
            <a:r>
              <a:rPr lang="en-US" sz="2000" dirty="0">
                <a:solidFill>
                  <a:srgbClr val="FF0000"/>
                </a:solidFill>
                <a:latin typeface="Times New Roman" pitchFamily="18" charset="0"/>
                <a:cs typeface="Times New Roman" pitchFamily="18" charset="0"/>
              </a:rPr>
              <a:t>, such </a:t>
            </a:r>
            <a:r>
              <a:rPr lang="en-US" sz="2000">
                <a:solidFill>
                  <a:srgbClr val="FF0000"/>
                </a:solidFill>
                <a:latin typeface="Times New Roman" pitchFamily="18" charset="0"/>
                <a:cs typeface="Times New Roman" pitchFamily="18" charset="0"/>
              </a:rPr>
              <a:t>as </a:t>
            </a:r>
            <a:r>
              <a:rPr lang="en-US" sz="2000" smtClean="0">
                <a:solidFill>
                  <a:srgbClr val="FF0000"/>
                </a:solidFill>
                <a:latin typeface="Times New Roman" pitchFamily="18" charset="0"/>
                <a:cs typeface="Times New Roman" pitchFamily="18" charset="0"/>
              </a:rPr>
              <a:t>cowrie </a:t>
            </a:r>
            <a:r>
              <a:rPr lang="en-US" sz="2000" dirty="0">
                <a:solidFill>
                  <a:srgbClr val="FF0000"/>
                </a:solidFill>
                <a:latin typeface="Times New Roman" pitchFamily="18" charset="0"/>
                <a:cs typeface="Times New Roman" pitchFamily="18" charset="0"/>
              </a:rPr>
              <a:t>shells, precious metals, cocoa beans, and gems.</a:t>
            </a:r>
            <a:endParaRPr lang="en-US" sz="2000"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10842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04665"/>
            <a:ext cx="8686800" cy="5675462"/>
          </a:xfrm>
        </p:spPr>
        <p:txBody>
          <a:bodyPr>
            <a:normAutofit/>
          </a:bodyPr>
          <a:lstStyle/>
          <a:p>
            <a:r>
              <a:rPr lang="en-IN" sz="2000" dirty="0" smtClean="0">
                <a:solidFill>
                  <a:srgbClr val="FF0000"/>
                </a:solidFill>
                <a:latin typeface="Times New Roman" pitchFamily="18" charset="0"/>
                <a:cs typeface="Times New Roman" pitchFamily="18" charset="0"/>
              </a:rPr>
              <a:t>The term Numismatics derived from </a:t>
            </a:r>
            <a:r>
              <a:rPr lang="en-IN" sz="2000" i="1" dirty="0" err="1" smtClean="0">
                <a:solidFill>
                  <a:srgbClr val="FF0000"/>
                </a:solidFill>
                <a:latin typeface="Times New Roman" pitchFamily="18" charset="0"/>
                <a:cs typeface="Times New Roman" pitchFamily="18" charset="0"/>
              </a:rPr>
              <a:t>Nomisma</a:t>
            </a:r>
            <a:r>
              <a:rPr lang="en-IN" sz="2000" i="1" dirty="0" smtClean="0">
                <a:solidFill>
                  <a:srgbClr val="FF0000"/>
                </a:solidFill>
                <a:latin typeface="Times New Roman" pitchFamily="18" charset="0"/>
                <a:cs typeface="Times New Roman" pitchFamily="18" charset="0"/>
              </a:rPr>
              <a:t>, </a:t>
            </a:r>
            <a:r>
              <a:rPr lang="en-IN" sz="2000" dirty="0" smtClean="0">
                <a:solidFill>
                  <a:srgbClr val="FF0000"/>
                </a:solidFill>
                <a:latin typeface="Times New Roman" pitchFamily="18" charset="0"/>
                <a:cs typeface="Times New Roman" pitchFamily="18" charset="0"/>
              </a:rPr>
              <a:t>means coin</a:t>
            </a:r>
          </a:p>
          <a:p>
            <a:r>
              <a:rPr lang="en-IN" sz="2000" dirty="0" smtClean="0">
                <a:solidFill>
                  <a:srgbClr val="FF0000"/>
                </a:solidFill>
                <a:latin typeface="Times New Roman" pitchFamily="18" charset="0"/>
                <a:cs typeface="Times New Roman" pitchFamily="18" charset="0"/>
              </a:rPr>
              <a:t>Numismatics began in the period of Renaissance</a:t>
            </a:r>
          </a:p>
          <a:p>
            <a:r>
              <a:rPr lang="en-IN" sz="2000" dirty="0" smtClean="0">
                <a:solidFill>
                  <a:srgbClr val="FF0000"/>
                </a:solidFill>
                <a:latin typeface="Times New Roman" pitchFamily="18" charset="0"/>
                <a:cs typeface="Times New Roman" pitchFamily="18" charset="0"/>
              </a:rPr>
              <a:t>Earlier Numismatics was called the “hobby of kings”</a:t>
            </a:r>
          </a:p>
          <a:p>
            <a:r>
              <a:rPr lang="en-IN" sz="2000" dirty="0" smtClean="0">
                <a:solidFill>
                  <a:srgbClr val="FF0000"/>
                </a:solidFill>
                <a:latin typeface="Times New Roman" pitchFamily="18" charset="0"/>
                <a:cs typeface="Times New Roman" pitchFamily="18" charset="0"/>
              </a:rPr>
              <a:t>The Royal Numismatic Society was founded in 1836</a:t>
            </a:r>
          </a:p>
          <a:p>
            <a:r>
              <a:rPr lang="en-IN" sz="2000" dirty="0" smtClean="0">
                <a:solidFill>
                  <a:srgbClr val="FF0000"/>
                </a:solidFill>
                <a:latin typeface="Times New Roman" pitchFamily="18" charset="0"/>
                <a:cs typeface="Times New Roman" pitchFamily="18" charset="0"/>
              </a:rPr>
              <a:t>They published a journal named “Numismatic Chronicle”</a:t>
            </a:r>
          </a:p>
          <a:p>
            <a:r>
              <a:rPr lang="en-IN" sz="2000" dirty="0" smtClean="0">
                <a:solidFill>
                  <a:srgbClr val="FF0000"/>
                </a:solidFill>
                <a:latin typeface="Times New Roman" pitchFamily="18" charset="0"/>
                <a:cs typeface="Times New Roman" pitchFamily="18" charset="0"/>
              </a:rPr>
              <a:t>Numismatic study permits us to document and understand human history even in the absence of written records</a:t>
            </a:r>
          </a:p>
          <a:p>
            <a:r>
              <a:rPr lang="en-IN" sz="2000" dirty="0" smtClean="0">
                <a:solidFill>
                  <a:srgbClr val="FF0000"/>
                </a:solidFill>
                <a:latin typeface="Times New Roman" pitchFamily="18" charset="0"/>
                <a:cs typeface="Times New Roman" pitchFamily="18" charset="0"/>
              </a:rPr>
              <a:t>The images, brief descriptions &amp;symbols on the coins characterises human evolution </a:t>
            </a:r>
          </a:p>
          <a:p>
            <a:r>
              <a:rPr lang="en-IN" sz="2000" dirty="0" smtClean="0">
                <a:solidFill>
                  <a:srgbClr val="FF0000"/>
                </a:solidFill>
                <a:latin typeface="Times New Roman" pitchFamily="18" charset="0"/>
                <a:cs typeface="Times New Roman" pitchFamily="18" charset="0"/>
              </a:rPr>
              <a:t>Punch marked coins of early India had images of rulers ,gods and goddesses ,musical instruments etc.</a:t>
            </a:r>
          </a:p>
          <a:p>
            <a:r>
              <a:rPr lang="en-IN" sz="2000" dirty="0" smtClean="0">
                <a:solidFill>
                  <a:srgbClr val="FF0000"/>
                </a:solidFill>
                <a:latin typeface="Times New Roman" pitchFamily="18" charset="0"/>
                <a:cs typeface="Times New Roman" pitchFamily="18" charset="0"/>
              </a:rPr>
              <a:t>It provides details about the socio-economic and religious life of the then society</a:t>
            </a:r>
          </a:p>
          <a:p>
            <a:r>
              <a:rPr lang="en-IN" sz="2000" b="1" i="1" dirty="0" err="1" smtClean="0">
                <a:solidFill>
                  <a:srgbClr val="FF0000"/>
                </a:solidFill>
                <a:latin typeface="Times New Roman" pitchFamily="18" charset="0"/>
                <a:cs typeface="Times New Roman" pitchFamily="18" charset="0"/>
              </a:rPr>
              <a:t>Exonumia</a:t>
            </a:r>
            <a:r>
              <a:rPr lang="en-IN" sz="2000" dirty="0" smtClean="0">
                <a:solidFill>
                  <a:srgbClr val="FF0000"/>
                </a:solidFill>
                <a:latin typeface="Times New Roman" pitchFamily="18" charset="0"/>
                <a:cs typeface="Times New Roman" pitchFamily="18" charset="0"/>
              </a:rPr>
              <a:t> is the study of coin like objects like medals and token coins</a:t>
            </a:r>
          </a:p>
          <a:p>
            <a:r>
              <a:rPr lang="en-IN" sz="2000" b="1" i="1" dirty="0" err="1" smtClean="0">
                <a:solidFill>
                  <a:srgbClr val="FF0000"/>
                </a:solidFill>
                <a:latin typeface="Times New Roman" pitchFamily="18" charset="0"/>
                <a:cs typeface="Times New Roman" pitchFamily="18" charset="0"/>
              </a:rPr>
              <a:t>Notaphily</a:t>
            </a:r>
            <a:r>
              <a:rPr lang="en-IN" sz="2000" dirty="0" smtClean="0">
                <a:solidFill>
                  <a:srgbClr val="FF0000"/>
                </a:solidFill>
                <a:latin typeface="Times New Roman" pitchFamily="18" charset="0"/>
                <a:cs typeface="Times New Roman" pitchFamily="18" charset="0"/>
              </a:rPr>
              <a:t> is the study of paper money</a:t>
            </a:r>
          </a:p>
          <a:p>
            <a:r>
              <a:rPr lang="en-IN" sz="2000" b="1" i="1" dirty="0" smtClean="0">
                <a:solidFill>
                  <a:srgbClr val="FF0000"/>
                </a:solidFill>
                <a:latin typeface="Times New Roman" pitchFamily="18" charset="0"/>
                <a:cs typeface="Times New Roman" pitchFamily="18" charset="0"/>
              </a:rPr>
              <a:t>Scripophily </a:t>
            </a:r>
            <a:r>
              <a:rPr lang="en-IN" sz="2000" dirty="0" smtClean="0">
                <a:solidFill>
                  <a:srgbClr val="FF0000"/>
                </a:solidFill>
                <a:latin typeface="Times New Roman" pitchFamily="18" charset="0"/>
                <a:cs typeface="Times New Roman" pitchFamily="18" charset="0"/>
              </a:rPr>
              <a:t>is the study and collection of stocks and books</a:t>
            </a:r>
          </a:p>
          <a:p>
            <a:endParaRPr lang="en-IN" sz="2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53883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76673"/>
            <a:ext cx="8686800" cy="5603454"/>
          </a:xfrm>
        </p:spPr>
        <p:txBody>
          <a:bodyPr>
            <a:normAutofit/>
          </a:bodyPr>
          <a:lstStyle/>
          <a:p>
            <a:pPr marL="0" indent="0">
              <a:buNone/>
            </a:pPr>
            <a:r>
              <a:rPr lang="en-IN" sz="2000" b="1" smtClean="0">
                <a:solidFill>
                  <a:schemeClr val="bg2">
                    <a:lumMod val="10000"/>
                  </a:schemeClr>
                </a:solidFill>
                <a:latin typeface="Times New Roman" pitchFamily="18" charset="0"/>
                <a:cs typeface="Times New Roman" pitchFamily="18" charset="0"/>
              </a:rPr>
              <a:t>D</a:t>
            </a:r>
            <a:r>
              <a:rPr lang="en-IN" sz="2000" b="1" dirty="0" smtClean="0">
                <a:solidFill>
                  <a:schemeClr val="bg2">
                    <a:lumMod val="10000"/>
                  </a:schemeClr>
                </a:solidFill>
                <a:latin typeface="Times New Roman" pitchFamily="18" charset="0"/>
                <a:cs typeface="Times New Roman" pitchFamily="18" charset="0"/>
              </a:rPr>
              <a:t>) Archival Studies</a:t>
            </a:r>
          </a:p>
          <a:p>
            <a:endParaRPr lang="en-IN" sz="2000" b="1" dirty="0">
              <a:solidFill>
                <a:schemeClr val="bg2">
                  <a:lumMod val="10000"/>
                </a:schemeClr>
              </a:solidFill>
              <a:latin typeface="Times New Roman" pitchFamily="18" charset="0"/>
              <a:cs typeface="Times New Roman" pitchFamily="18" charset="0"/>
            </a:endParaRPr>
          </a:p>
          <a:p>
            <a:r>
              <a:rPr lang="en-IN" sz="2000" dirty="0" smtClean="0">
                <a:solidFill>
                  <a:schemeClr val="bg2">
                    <a:lumMod val="10000"/>
                  </a:schemeClr>
                </a:solidFill>
                <a:latin typeface="Times New Roman" pitchFamily="18" charset="0"/>
                <a:cs typeface="Times New Roman" pitchFamily="18" charset="0"/>
              </a:rPr>
              <a:t>Archives is a collection of historical records as well as the place they are located</a:t>
            </a:r>
          </a:p>
          <a:p>
            <a:r>
              <a:rPr lang="en-IN" sz="2000" dirty="0" smtClean="0">
                <a:solidFill>
                  <a:schemeClr val="bg2">
                    <a:lumMod val="10000"/>
                  </a:schemeClr>
                </a:solidFill>
                <a:latin typeface="Times New Roman" pitchFamily="18" charset="0"/>
                <a:cs typeface="Times New Roman" pitchFamily="18" charset="0"/>
              </a:rPr>
              <a:t>Archives contain primary source documents which have accumulated over the course of an individual or organisational life time</a:t>
            </a:r>
          </a:p>
          <a:p>
            <a:r>
              <a:rPr lang="en-IN" sz="2000" dirty="0" smtClean="0">
                <a:solidFill>
                  <a:schemeClr val="bg2">
                    <a:lumMod val="10000"/>
                  </a:schemeClr>
                </a:solidFill>
                <a:latin typeface="Times New Roman" pitchFamily="18" charset="0"/>
                <a:cs typeface="Times New Roman" pitchFamily="18" charset="0"/>
              </a:rPr>
              <a:t>Archives consist of records which have been selected for permanent or long term preservation on grounds of their enduring historical, cultural and other evidentiary value</a:t>
            </a:r>
          </a:p>
          <a:p>
            <a:r>
              <a:rPr lang="en-IN" sz="2000" dirty="0" smtClean="0">
                <a:solidFill>
                  <a:schemeClr val="bg2">
                    <a:lumMod val="10000"/>
                  </a:schemeClr>
                </a:solidFill>
                <a:latin typeface="Times New Roman" pitchFamily="18" charset="0"/>
                <a:cs typeface="Times New Roman" pitchFamily="18" charset="0"/>
              </a:rPr>
              <a:t>Archival records are normally unpublished and almost always unique</a:t>
            </a:r>
          </a:p>
          <a:p>
            <a:r>
              <a:rPr lang="en-IN" sz="2000" dirty="0" smtClean="0">
                <a:solidFill>
                  <a:schemeClr val="bg2">
                    <a:lumMod val="10000"/>
                  </a:schemeClr>
                </a:solidFill>
                <a:latin typeface="Times New Roman" pitchFamily="18" charset="0"/>
                <a:cs typeface="Times New Roman" pitchFamily="18" charset="0"/>
              </a:rPr>
              <a:t>It never has any identical copies</a:t>
            </a:r>
          </a:p>
          <a:p>
            <a:r>
              <a:rPr lang="en-IN" sz="2000" dirty="0" smtClean="0">
                <a:solidFill>
                  <a:schemeClr val="bg2">
                    <a:lumMod val="10000"/>
                  </a:schemeClr>
                </a:solidFill>
                <a:latin typeface="Times New Roman" pitchFamily="18" charset="0"/>
                <a:cs typeface="Times New Roman" pitchFamily="18" charset="0"/>
              </a:rPr>
              <a:t>Archives are distinct from libraries in their functions and organisation</a:t>
            </a:r>
          </a:p>
        </p:txBody>
      </p:sp>
    </p:spTree>
    <p:extLst>
      <p:ext uri="{BB962C8B-B14F-4D97-AF65-F5344CB8AC3E}">
        <p14:creationId xmlns:p14="http://schemas.microsoft.com/office/powerpoint/2010/main" val="3314580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76673"/>
            <a:ext cx="8686800" cy="5603454"/>
          </a:xfrm>
        </p:spPr>
        <p:txBody>
          <a:bodyPr>
            <a:normAutofit/>
          </a:bodyPr>
          <a:lstStyle/>
          <a:p>
            <a:pPr marL="0" indent="0">
              <a:buNone/>
            </a:pPr>
            <a:endParaRPr lang="en-IN" sz="2000" dirty="0" smtClean="0">
              <a:solidFill>
                <a:schemeClr val="bg2">
                  <a:lumMod val="10000"/>
                </a:schemeClr>
              </a:solidFill>
              <a:latin typeface="Times New Roman" pitchFamily="18" charset="0"/>
              <a:cs typeface="Times New Roman" pitchFamily="18" charset="0"/>
            </a:endParaRPr>
          </a:p>
          <a:p>
            <a:pPr marL="0" indent="0">
              <a:buNone/>
            </a:pPr>
            <a:endParaRPr lang="en-IN" sz="2000" dirty="0">
              <a:solidFill>
                <a:schemeClr val="bg2">
                  <a:lumMod val="10000"/>
                </a:schemeClr>
              </a:solidFill>
              <a:latin typeface="Times New Roman" pitchFamily="18" charset="0"/>
              <a:cs typeface="Times New Roman" pitchFamily="18" charset="0"/>
            </a:endParaRPr>
          </a:p>
          <a:p>
            <a:pPr>
              <a:buFont typeface="Wingdings" pitchFamily="2" charset="2"/>
              <a:buChar char="Ø"/>
            </a:pPr>
            <a:r>
              <a:rPr lang="en-IN" sz="2000" dirty="0" smtClean="0">
                <a:solidFill>
                  <a:schemeClr val="bg2">
                    <a:lumMod val="10000"/>
                  </a:schemeClr>
                </a:solidFill>
                <a:latin typeface="Times New Roman" pitchFamily="18" charset="0"/>
                <a:cs typeface="Times New Roman" pitchFamily="18" charset="0"/>
              </a:rPr>
              <a:t>A </a:t>
            </a:r>
            <a:r>
              <a:rPr lang="en-IN" sz="2000" dirty="0">
                <a:solidFill>
                  <a:schemeClr val="bg2">
                    <a:lumMod val="10000"/>
                  </a:schemeClr>
                </a:solidFill>
                <a:latin typeface="Times New Roman" pitchFamily="18" charset="0"/>
                <a:cs typeface="Times New Roman" pitchFamily="18" charset="0"/>
              </a:rPr>
              <a:t>person who works in the archives is called an archivist</a:t>
            </a:r>
          </a:p>
          <a:p>
            <a:pPr>
              <a:buFont typeface="Wingdings" pitchFamily="2" charset="2"/>
              <a:buChar char="Ø"/>
            </a:pPr>
            <a:r>
              <a:rPr lang="en-IN" sz="2000" dirty="0" smtClean="0">
                <a:solidFill>
                  <a:schemeClr val="bg2">
                    <a:lumMod val="10000"/>
                  </a:schemeClr>
                </a:solidFill>
                <a:latin typeface="Times New Roman" pitchFamily="18" charset="0"/>
                <a:cs typeface="Times New Roman" pitchFamily="18" charset="0"/>
              </a:rPr>
              <a:t>The </a:t>
            </a:r>
            <a:r>
              <a:rPr lang="en-IN" sz="2000" dirty="0">
                <a:solidFill>
                  <a:schemeClr val="bg2">
                    <a:lumMod val="10000"/>
                  </a:schemeClr>
                </a:solidFill>
                <a:latin typeface="Times New Roman" pitchFamily="18" charset="0"/>
                <a:cs typeface="Times New Roman" pitchFamily="18" charset="0"/>
              </a:rPr>
              <a:t>study and practice of organizing , preserving and providing access to information and materials in archives is called as ‘Archival science</a:t>
            </a:r>
            <a:r>
              <a:rPr lang="en-IN" sz="2000" dirty="0" smtClean="0">
                <a:solidFill>
                  <a:schemeClr val="bg2">
                    <a:lumMod val="10000"/>
                  </a:schemeClr>
                </a:solidFill>
                <a:latin typeface="Times New Roman" pitchFamily="18" charset="0"/>
                <a:cs typeface="Times New Roman" pitchFamily="18" charset="0"/>
              </a:rPr>
              <a:t>’</a:t>
            </a:r>
          </a:p>
          <a:p>
            <a:pPr>
              <a:buFont typeface="Wingdings" pitchFamily="2" charset="2"/>
              <a:buChar char="Ø"/>
            </a:pPr>
            <a:r>
              <a:rPr lang="en-IN" sz="2000" dirty="0" smtClean="0">
                <a:solidFill>
                  <a:schemeClr val="bg2">
                    <a:lumMod val="10000"/>
                  </a:schemeClr>
                </a:solidFill>
                <a:latin typeface="Times New Roman" pitchFamily="18" charset="0"/>
                <a:cs typeface="Times New Roman" pitchFamily="18" charset="0"/>
              </a:rPr>
              <a:t>The word archive is derived from the Greek word ‘</a:t>
            </a:r>
            <a:r>
              <a:rPr lang="en-IN" sz="2000" dirty="0" err="1" smtClean="0">
                <a:solidFill>
                  <a:schemeClr val="bg2">
                    <a:lumMod val="10000"/>
                  </a:schemeClr>
                </a:solidFill>
                <a:latin typeface="Times New Roman" pitchFamily="18" charset="0"/>
                <a:cs typeface="Times New Roman" pitchFamily="18" charset="0"/>
              </a:rPr>
              <a:t>arkheion</a:t>
            </a:r>
            <a:r>
              <a:rPr lang="en-IN" sz="2000" dirty="0" smtClean="0">
                <a:solidFill>
                  <a:schemeClr val="bg2">
                    <a:lumMod val="10000"/>
                  </a:schemeClr>
                </a:solidFill>
                <a:latin typeface="Times New Roman" pitchFamily="18" charset="0"/>
                <a:cs typeface="Times New Roman" pitchFamily="18" charset="0"/>
              </a:rPr>
              <a:t>’</a:t>
            </a:r>
          </a:p>
          <a:p>
            <a:pPr>
              <a:buFont typeface="Wingdings" pitchFamily="2" charset="2"/>
              <a:buChar char="Ø"/>
            </a:pPr>
            <a:r>
              <a:rPr lang="en-IN" sz="2000" dirty="0" smtClean="0">
                <a:solidFill>
                  <a:schemeClr val="bg2">
                    <a:lumMod val="10000"/>
                  </a:schemeClr>
                </a:solidFill>
                <a:latin typeface="Times New Roman" pitchFamily="18" charset="0"/>
                <a:cs typeface="Times New Roman" pitchFamily="18" charset="0"/>
              </a:rPr>
              <a:t>It means a government or  order</a:t>
            </a:r>
          </a:p>
          <a:p>
            <a:pPr>
              <a:buFont typeface="Wingdings" pitchFamily="2" charset="2"/>
              <a:buChar char="Ø"/>
            </a:pPr>
            <a:r>
              <a:rPr lang="en-IN" sz="2000" dirty="0" smtClean="0">
                <a:solidFill>
                  <a:schemeClr val="bg2">
                    <a:lumMod val="10000"/>
                  </a:schemeClr>
                </a:solidFill>
                <a:latin typeface="Times New Roman" pitchFamily="18" charset="0"/>
                <a:cs typeface="Times New Roman" pitchFamily="18" charset="0"/>
              </a:rPr>
              <a:t>The credit of starting archives in India goes to the colonial government</a:t>
            </a:r>
          </a:p>
          <a:p>
            <a:pPr>
              <a:buFont typeface="Wingdings" pitchFamily="2" charset="2"/>
              <a:buChar char="Ø"/>
            </a:pPr>
            <a:r>
              <a:rPr lang="en-IN" sz="2000" dirty="0" smtClean="0">
                <a:solidFill>
                  <a:schemeClr val="bg2">
                    <a:lumMod val="10000"/>
                  </a:schemeClr>
                </a:solidFill>
                <a:latin typeface="Times New Roman" pitchFamily="18" charset="0"/>
                <a:cs typeface="Times New Roman" pitchFamily="18" charset="0"/>
              </a:rPr>
              <a:t>The official &amp; non-official records after a stipulated time were preserved for the benefits of the posterity</a:t>
            </a:r>
          </a:p>
          <a:p>
            <a:pPr>
              <a:buFont typeface="Wingdings" pitchFamily="2" charset="2"/>
              <a:buChar char="Ø"/>
            </a:pPr>
            <a:r>
              <a:rPr lang="en-IN" sz="2000" dirty="0" smtClean="0">
                <a:solidFill>
                  <a:schemeClr val="bg2">
                    <a:lumMod val="10000"/>
                  </a:schemeClr>
                </a:solidFill>
                <a:latin typeface="Times New Roman" pitchFamily="18" charset="0"/>
                <a:cs typeface="Times New Roman" pitchFamily="18" charset="0"/>
              </a:rPr>
              <a:t>The National Archives at the national capital and the regional archives in the states are the store houses of innumerable unpublished primary sources</a:t>
            </a:r>
            <a:endParaRPr lang="en-IN" sz="2000" dirty="0">
              <a:solidFill>
                <a:schemeClr val="bg2">
                  <a:lumMod val="10000"/>
                </a:schemeClr>
              </a:solidFill>
              <a:latin typeface="Times New Roman" pitchFamily="18" charset="0"/>
              <a:cs typeface="Times New Roman" pitchFamily="18" charset="0"/>
            </a:endParaRPr>
          </a:p>
          <a:p>
            <a:endParaRPr lang="en-IN" sz="2000" dirty="0">
              <a:solidFill>
                <a:schemeClr val="bg2">
                  <a:lumMod val="10000"/>
                </a:schemeClr>
              </a:solidFill>
              <a:latin typeface="Times New Roman" pitchFamily="18" charset="0"/>
              <a:cs typeface="Times New Roman" pitchFamily="18" charset="0"/>
            </a:endParaRPr>
          </a:p>
          <a:p>
            <a:endParaRPr lang="en-IN" sz="2000" dirty="0"/>
          </a:p>
        </p:txBody>
      </p:sp>
    </p:spTree>
    <p:extLst>
      <p:ext uri="{BB962C8B-B14F-4D97-AF65-F5344CB8AC3E}">
        <p14:creationId xmlns:p14="http://schemas.microsoft.com/office/powerpoint/2010/main" val="2482580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48681"/>
            <a:ext cx="8686800" cy="5531446"/>
          </a:xfrm>
        </p:spPr>
        <p:txBody>
          <a:bodyPr>
            <a:normAutofit/>
          </a:bodyPr>
          <a:lstStyle/>
          <a:p>
            <a:pPr marL="0" indent="0" fontAlgn="base">
              <a:buNone/>
            </a:pPr>
            <a:r>
              <a:rPr lang="en-US" sz="2000" b="1" dirty="0">
                <a:solidFill>
                  <a:schemeClr val="bg2">
                    <a:lumMod val="10000"/>
                  </a:schemeClr>
                </a:solidFill>
                <a:latin typeface="Times New Roman" pitchFamily="18" charset="0"/>
                <a:cs typeface="Times New Roman" pitchFamily="18" charset="0"/>
              </a:rPr>
              <a:t>National Archives of India</a:t>
            </a:r>
            <a:endParaRPr lang="en-US" sz="2000" dirty="0">
              <a:solidFill>
                <a:schemeClr val="bg2">
                  <a:lumMod val="10000"/>
                </a:schemeClr>
              </a:solidFill>
              <a:latin typeface="Times New Roman" pitchFamily="18" charset="0"/>
              <a:cs typeface="Times New Roman" pitchFamily="18" charset="0"/>
            </a:endParaRPr>
          </a:p>
          <a:p>
            <a:pPr fontAlgn="base"/>
            <a:endParaRPr lang="en-US" sz="2000" dirty="0" smtClean="0">
              <a:solidFill>
                <a:schemeClr val="bg2">
                  <a:lumMod val="10000"/>
                </a:schemeClr>
              </a:solidFill>
              <a:latin typeface="Times New Roman" pitchFamily="18" charset="0"/>
              <a:cs typeface="Times New Roman" pitchFamily="18" charset="0"/>
            </a:endParaRPr>
          </a:p>
          <a:p>
            <a:pPr fontAlgn="base"/>
            <a:r>
              <a:rPr lang="en-US" sz="2000" dirty="0" smtClean="0">
                <a:solidFill>
                  <a:schemeClr val="bg2">
                    <a:lumMod val="10000"/>
                  </a:schemeClr>
                </a:solidFill>
                <a:latin typeface="Times New Roman" pitchFamily="18" charset="0"/>
                <a:cs typeface="Times New Roman" pitchFamily="18" charset="0"/>
              </a:rPr>
              <a:t>The </a:t>
            </a:r>
            <a:r>
              <a:rPr lang="en-US" sz="2000" dirty="0">
                <a:solidFill>
                  <a:schemeClr val="bg2">
                    <a:lumMod val="10000"/>
                  </a:schemeClr>
                </a:solidFill>
                <a:latin typeface="Times New Roman" pitchFamily="18" charset="0"/>
                <a:cs typeface="Times New Roman" pitchFamily="18" charset="0"/>
              </a:rPr>
              <a:t>National Archives of India is the custodian of the records of enduring value of the Government of India</a:t>
            </a:r>
            <a:r>
              <a:rPr lang="en-US" sz="2000" dirty="0" smtClean="0">
                <a:solidFill>
                  <a:schemeClr val="bg2">
                    <a:lumMod val="10000"/>
                  </a:schemeClr>
                </a:solidFill>
                <a:latin typeface="Times New Roman" pitchFamily="18" charset="0"/>
                <a:cs typeface="Times New Roman" pitchFamily="18" charset="0"/>
              </a:rPr>
              <a:t>.</a:t>
            </a:r>
          </a:p>
          <a:p>
            <a:pPr fontAlgn="base"/>
            <a:r>
              <a:rPr lang="en-US" sz="2000" dirty="0">
                <a:solidFill>
                  <a:schemeClr val="bg2">
                    <a:lumMod val="10000"/>
                  </a:schemeClr>
                </a:solidFill>
                <a:latin typeface="Times New Roman" pitchFamily="18" charset="0"/>
                <a:cs typeface="Times New Roman" pitchFamily="18" charset="0"/>
              </a:rPr>
              <a:t> Established on 11 March 1891 at Calcutta (Kolkata) as the Imperial Records </a:t>
            </a:r>
            <a:r>
              <a:rPr lang="en-US" sz="2000" dirty="0" smtClean="0">
                <a:solidFill>
                  <a:schemeClr val="bg2">
                    <a:lumMod val="10000"/>
                  </a:schemeClr>
                </a:solidFill>
                <a:latin typeface="Times New Roman" pitchFamily="18" charset="0"/>
                <a:cs typeface="Times New Roman" pitchFamily="18" charset="0"/>
              </a:rPr>
              <a:t>Department</a:t>
            </a:r>
          </a:p>
          <a:p>
            <a:pPr fontAlgn="base">
              <a:buFont typeface="Wingdings" pitchFamily="2" charset="2"/>
              <a:buChar char="Ø"/>
            </a:pPr>
            <a:r>
              <a:rPr lang="en-US" sz="2000" dirty="0" smtClean="0">
                <a:solidFill>
                  <a:schemeClr val="bg2">
                    <a:lumMod val="10000"/>
                  </a:schemeClr>
                </a:solidFill>
                <a:latin typeface="Times New Roman" pitchFamily="18" charset="0"/>
                <a:cs typeface="Times New Roman" pitchFamily="18" charset="0"/>
              </a:rPr>
              <a:t> </a:t>
            </a:r>
            <a:r>
              <a:rPr lang="en-US" sz="2000" dirty="0">
                <a:solidFill>
                  <a:schemeClr val="bg2">
                    <a:lumMod val="10000"/>
                  </a:schemeClr>
                </a:solidFill>
                <a:latin typeface="Times New Roman" pitchFamily="18" charset="0"/>
                <a:cs typeface="Times New Roman" pitchFamily="18" charset="0"/>
              </a:rPr>
              <a:t>T</a:t>
            </a:r>
            <a:r>
              <a:rPr lang="en-US" sz="2000" dirty="0" smtClean="0">
                <a:solidFill>
                  <a:schemeClr val="bg2">
                    <a:lumMod val="10000"/>
                  </a:schemeClr>
                </a:solidFill>
                <a:latin typeface="Times New Roman" pitchFamily="18" charset="0"/>
                <a:cs typeface="Times New Roman" pitchFamily="18" charset="0"/>
              </a:rPr>
              <a:t>he </a:t>
            </a:r>
            <a:r>
              <a:rPr lang="en-US" sz="2000" dirty="0">
                <a:solidFill>
                  <a:schemeClr val="bg2">
                    <a:lumMod val="10000"/>
                  </a:schemeClr>
                </a:solidFill>
                <a:latin typeface="Times New Roman" pitchFamily="18" charset="0"/>
                <a:cs typeface="Times New Roman" pitchFamily="18" charset="0"/>
              </a:rPr>
              <a:t>National Archives of India is the custodian of the records of enduring value. </a:t>
            </a:r>
            <a:endParaRPr lang="en-US" sz="2000" dirty="0" smtClean="0">
              <a:solidFill>
                <a:schemeClr val="bg2">
                  <a:lumMod val="10000"/>
                </a:schemeClr>
              </a:solidFill>
              <a:latin typeface="Times New Roman" pitchFamily="18" charset="0"/>
              <a:cs typeface="Times New Roman" pitchFamily="18" charset="0"/>
            </a:endParaRPr>
          </a:p>
          <a:p>
            <a:pPr fontAlgn="base">
              <a:buFont typeface="Wingdings" pitchFamily="2" charset="2"/>
              <a:buChar char="Ø"/>
            </a:pPr>
            <a:r>
              <a:rPr lang="en-US" sz="2000" dirty="0" smtClean="0">
                <a:solidFill>
                  <a:schemeClr val="bg2">
                    <a:lumMod val="10000"/>
                  </a:schemeClr>
                </a:solidFill>
                <a:latin typeface="Times New Roman" pitchFamily="18" charset="0"/>
                <a:cs typeface="Times New Roman" pitchFamily="18" charset="0"/>
              </a:rPr>
              <a:t>It </a:t>
            </a:r>
            <a:r>
              <a:rPr lang="en-US" sz="2000" dirty="0">
                <a:solidFill>
                  <a:schemeClr val="bg2">
                    <a:lumMod val="10000"/>
                  </a:schemeClr>
                </a:solidFill>
                <a:latin typeface="Times New Roman" pitchFamily="18" charset="0"/>
                <a:cs typeface="Times New Roman" pitchFamily="18" charset="0"/>
              </a:rPr>
              <a:t>is the biggest archival repository in South Asia</a:t>
            </a:r>
            <a:r>
              <a:rPr lang="en-US" sz="2000" dirty="0" smtClean="0">
                <a:solidFill>
                  <a:schemeClr val="bg2">
                    <a:lumMod val="10000"/>
                  </a:schemeClr>
                </a:solidFill>
                <a:latin typeface="Times New Roman" pitchFamily="18" charset="0"/>
                <a:cs typeface="Times New Roman" pitchFamily="18" charset="0"/>
              </a:rPr>
              <a:t>.</a:t>
            </a:r>
          </a:p>
          <a:p>
            <a:pPr fontAlgn="base">
              <a:buFont typeface="Wingdings" pitchFamily="2" charset="2"/>
              <a:buChar char="Ø"/>
            </a:pPr>
            <a:r>
              <a:rPr lang="en-US" sz="2000" dirty="0" smtClean="0">
                <a:solidFill>
                  <a:schemeClr val="bg2">
                    <a:lumMod val="10000"/>
                  </a:schemeClr>
                </a:solidFill>
                <a:latin typeface="Times New Roman" pitchFamily="18" charset="0"/>
                <a:cs typeface="Times New Roman" pitchFamily="18" charset="0"/>
              </a:rPr>
              <a:t> </a:t>
            </a:r>
            <a:r>
              <a:rPr lang="en-US" sz="2000" dirty="0">
                <a:solidFill>
                  <a:schemeClr val="bg2">
                    <a:lumMod val="10000"/>
                  </a:schemeClr>
                </a:solidFill>
                <a:latin typeface="Times New Roman" pitchFamily="18" charset="0"/>
                <a:cs typeface="Times New Roman" pitchFamily="18" charset="0"/>
              </a:rPr>
              <a:t>It has a vast corpus of records viz., public records, private papers, oriental records, cartographic records and microfilms, which constitute an invaluable source of information for scholars-administrators and users of archives</a:t>
            </a:r>
            <a:r>
              <a:rPr lang="en-US" sz="2000" dirty="0" smtClean="0">
                <a:solidFill>
                  <a:schemeClr val="bg2">
                    <a:lumMod val="10000"/>
                  </a:schemeClr>
                </a:solidFill>
                <a:latin typeface="Times New Roman" pitchFamily="18" charset="0"/>
                <a:cs typeface="Times New Roman" pitchFamily="18" charset="0"/>
              </a:rPr>
              <a:t>.</a:t>
            </a:r>
          </a:p>
          <a:p>
            <a:pPr fontAlgn="base">
              <a:buFont typeface="Wingdings" pitchFamily="2" charset="2"/>
              <a:buChar char="Ø"/>
            </a:pPr>
            <a:r>
              <a:rPr lang="en-US" sz="2000" dirty="0">
                <a:solidFill>
                  <a:schemeClr val="bg2">
                    <a:lumMod val="10000"/>
                  </a:schemeClr>
                </a:solidFill>
                <a:latin typeface="Times New Roman" pitchFamily="18" charset="0"/>
                <a:cs typeface="Times New Roman" pitchFamily="18" charset="0"/>
              </a:rPr>
              <a:t>In 1911 the Department was transferred to the new capital, New Delhi, and in 1926 it was shifted into its new building.</a:t>
            </a:r>
            <a:endParaRPr lang="en-IN" sz="2000" dirty="0">
              <a:solidFill>
                <a:schemeClr val="bg2">
                  <a:lumMod val="1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228574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476673"/>
            <a:ext cx="8686800" cy="5603454"/>
          </a:xfrm>
        </p:spPr>
        <p:txBody>
          <a:bodyPr>
            <a:normAutofit/>
          </a:bodyPr>
          <a:lstStyle/>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r>
              <a:rPr lang="en-US" sz="2000" dirty="0" smtClean="0">
                <a:solidFill>
                  <a:srgbClr val="002060"/>
                </a:solidFill>
                <a:latin typeface="Times New Roman" pitchFamily="18" charset="0"/>
                <a:cs typeface="Times New Roman" pitchFamily="18" charset="0"/>
              </a:rPr>
              <a:t>The </a:t>
            </a:r>
            <a:r>
              <a:rPr lang="en-US" sz="2000" dirty="0">
                <a:solidFill>
                  <a:srgbClr val="002060"/>
                </a:solidFill>
                <a:latin typeface="Times New Roman" pitchFamily="18" charset="0"/>
                <a:cs typeface="Times New Roman" pitchFamily="18" charset="0"/>
              </a:rPr>
              <a:t>secondary source is the evidence of someone who was not present at the </a:t>
            </a:r>
            <a:r>
              <a:rPr lang="en-US" sz="2000" dirty="0" smtClean="0">
                <a:solidFill>
                  <a:srgbClr val="002060"/>
                </a:solidFill>
                <a:latin typeface="Times New Roman" pitchFamily="18" charset="0"/>
                <a:cs typeface="Times New Roman" pitchFamily="18" charset="0"/>
              </a:rPr>
              <a:t>time </a:t>
            </a:r>
            <a:r>
              <a:rPr lang="en-US" sz="2000" dirty="0">
                <a:solidFill>
                  <a:srgbClr val="002060"/>
                </a:solidFill>
                <a:latin typeface="Times New Roman" pitchFamily="18" charset="0"/>
                <a:cs typeface="Times New Roman" pitchFamily="18" charset="0"/>
              </a:rPr>
              <a:t>of occurrence of the event e.g., books written by historians. </a:t>
            </a:r>
            <a:endParaRPr lang="en-US" sz="2000" dirty="0" smtClean="0">
              <a:solidFill>
                <a:srgbClr val="002060"/>
              </a:solidFill>
              <a:latin typeface="Times New Roman" pitchFamily="18" charset="0"/>
              <a:cs typeface="Times New Roman" pitchFamily="18" charset="0"/>
            </a:endParaRPr>
          </a:p>
          <a:p>
            <a:r>
              <a:rPr lang="en-US" sz="2000" dirty="0" smtClean="0">
                <a:solidFill>
                  <a:srgbClr val="002060"/>
                </a:solidFill>
                <a:latin typeface="Times New Roman" pitchFamily="18" charset="0"/>
                <a:cs typeface="Times New Roman" pitchFamily="18" charset="0"/>
              </a:rPr>
              <a:t>The </a:t>
            </a:r>
            <a:r>
              <a:rPr lang="en-US" sz="2000" dirty="0">
                <a:solidFill>
                  <a:srgbClr val="002060"/>
                </a:solidFill>
                <a:latin typeface="Times New Roman" pitchFamily="18" charset="0"/>
                <a:cs typeface="Times New Roman" pitchFamily="18" charset="0"/>
              </a:rPr>
              <a:t>secondary </a:t>
            </a:r>
            <a:r>
              <a:rPr lang="en-US" sz="2000" dirty="0" smtClean="0">
                <a:solidFill>
                  <a:srgbClr val="002060"/>
                </a:solidFill>
                <a:latin typeface="Times New Roman" pitchFamily="18" charset="0"/>
                <a:cs typeface="Times New Roman" pitchFamily="18" charset="0"/>
              </a:rPr>
              <a:t>source </a:t>
            </a:r>
            <a:r>
              <a:rPr lang="en-US" sz="2000" dirty="0">
                <a:solidFill>
                  <a:srgbClr val="002060"/>
                </a:solidFill>
                <a:latin typeface="Times New Roman" pitchFamily="18" charset="0"/>
                <a:cs typeface="Times New Roman" pitchFamily="18" charset="0"/>
              </a:rPr>
              <a:t>is also of great historical importance to the historians although secondary </a:t>
            </a:r>
            <a:r>
              <a:rPr lang="en-US" sz="2000" dirty="0" smtClean="0">
                <a:solidFill>
                  <a:srgbClr val="002060"/>
                </a:solidFill>
                <a:latin typeface="Times New Roman" pitchFamily="18" charset="0"/>
                <a:cs typeface="Times New Roman" pitchFamily="18" charset="0"/>
              </a:rPr>
              <a:t>source </a:t>
            </a:r>
            <a:r>
              <a:rPr lang="en-US" sz="2000" dirty="0">
                <a:solidFill>
                  <a:srgbClr val="002060"/>
                </a:solidFill>
                <a:latin typeface="Times New Roman" pitchFamily="18" charset="0"/>
                <a:cs typeface="Times New Roman" pitchFamily="18" charset="0"/>
              </a:rPr>
              <a:t>is itself dependent on primary sources</a:t>
            </a:r>
            <a:r>
              <a:rPr lang="en-US" sz="2000" dirty="0" smtClean="0">
                <a:solidFill>
                  <a:srgbClr val="002060"/>
                </a:solidFill>
                <a:latin typeface="Times New Roman" pitchFamily="18" charset="0"/>
                <a:cs typeface="Times New Roman" pitchFamily="18" charset="0"/>
              </a:rPr>
              <a:t>.</a:t>
            </a:r>
          </a:p>
          <a:p>
            <a:r>
              <a:rPr lang="en-US" sz="2000" dirty="0">
                <a:solidFill>
                  <a:srgbClr val="002060"/>
                </a:solidFill>
                <a:latin typeface="Times New Roman" pitchFamily="18" charset="0"/>
                <a:cs typeface="Times New Roman" pitchFamily="18" charset="0"/>
              </a:rPr>
              <a:t>A primary source may contain secondary information e.g., news papers are </a:t>
            </a:r>
            <a:r>
              <a:rPr lang="en-US" sz="2000" dirty="0" smtClean="0">
                <a:solidFill>
                  <a:srgbClr val="002060"/>
                </a:solidFill>
                <a:latin typeface="Times New Roman" pitchFamily="18" charset="0"/>
                <a:cs typeface="Times New Roman" pitchFamily="18" charset="0"/>
              </a:rPr>
              <a:t>usually </a:t>
            </a:r>
            <a:r>
              <a:rPr lang="en-US" sz="2000" dirty="0">
                <a:solidFill>
                  <a:srgbClr val="002060"/>
                </a:solidFill>
                <a:latin typeface="Times New Roman" pitchFamily="18" charset="0"/>
                <a:cs typeface="Times New Roman" pitchFamily="18" charset="0"/>
              </a:rPr>
              <a:t>considered primary sources but the information provided by news paper is not </a:t>
            </a:r>
            <a:r>
              <a:rPr lang="en-US" sz="2000" dirty="0" smtClean="0">
                <a:solidFill>
                  <a:srgbClr val="002060"/>
                </a:solidFill>
                <a:latin typeface="Times New Roman" pitchFamily="18" charset="0"/>
                <a:cs typeface="Times New Roman" pitchFamily="18" charset="0"/>
              </a:rPr>
              <a:t>all </a:t>
            </a:r>
            <a:r>
              <a:rPr lang="en-US" sz="2000" dirty="0">
                <a:solidFill>
                  <a:srgbClr val="002060"/>
                </a:solidFill>
                <a:latin typeface="Times New Roman" pitchFamily="18" charset="0"/>
                <a:cs typeface="Times New Roman" pitchFamily="18" charset="0"/>
              </a:rPr>
              <a:t>based on primary sources. </a:t>
            </a:r>
            <a:endParaRPr lang="en-US" sz="2000" dirty="0" smtClean="0">
              <a:solidFill>
                <a:srgbClr val="002060"/>
              </a:solidFill>
              <a:latin typeface="Times New Roman" pitchFamily="18" charset="0"/>
              <a:cs typeface="Times New Roman" pitchFamily="18" charset="0"/>
            </a:endParaRPr>
          </a:p>
          <a:p>
            <a:r>
              <a:rPr lang="en-US" sz="2000" dirty="0" smtClean="0">
                <a:solidFill>
                  <a:srgbClr val="002060"/>
                </a:solidFill>
                <a:latin typeface="Times New Roman" pitchFamily="18" charset="0"/>
                <a:cs typeface="Times New Roman" pitchFamily="18" charset="0"/>
              </a:rPr>
              <a:t>Such </a:t>
            </a:r>
            <a:r>
              <a:rPr lang="en-US" sz="2000" dirty="0">
                <a:solidFill>
                  <a:srgbClr val="002060"/>
                </a:solidFill>
                <a:latin typeface="Times New Roman" pitchFamily="18" charset="0"/>
                <a:cs typeface="Times New Roman" pitchFamily="18" charset="0"/>
              </a:rPr>
              <a:t>as certain incidents reported by the paper may be </a:t>
            </a:r>
            <a:r>
              <a:rPr lang="en-US" sz="2000" dirty="0" smtClean="0">
                <a:solidFill>
                  <a:srgbClr val="002060"/>
                </a:solidFill>
                <a:latin typeface="Times New Roman" pitchFamily="18" charset="0"/>
                <a:cs typeface="Times New Roman" pitchFamily="18" charset="0"/>
              </a:rPr>
              <a:t>such </a:t>
            </a:r>
            <a:r>
              <a:rPr lang="en-US" sz="2000" dirty="0">
                <a:solidFill>
                  <a:srgbClr val="002060"/>
                </a:solidFill>
                <a:latin typeface="Times New Roman" pitchFamily="18" charset="0"/>
                <a:cs typeface="Times New Roman" pitchFamily="18" charset="0"/>
              </a:rPr>
              <a:t>which the correspondent saw or in he actually took part while certain offer </a:t>
            </a:r>
            <a:r>
              <a:rPr lang="en-US" sz="2000" dirty="0" smtClean="0">
                <a:solidFill>
                  <a:srgbClr val="002060"/>
                </a:solidFill>
                <a:latin typeface="Times New Roman" pitchFamily="18" charset="0"/>
                <a:cs typeface="Times New Roman" pitchFamily="18" charset="0"/>
              </a:rPr>
              <a:t>information </a:t>
            </a:r>
            <a:r>
              <a:rPr lang="en-US" sz="2000" dirty="0">
                <a:solidFill>
                  <a:srgbClr val="002060"/>
                </a:solidFill>
                <a:latin typeface="Times New Roman" pitchFamily="18" charset="0"/>
                <a:cs typeface="Times New Roman" pitchFamily="18" charset="0"/>
              </a:rPr>
              <a:t>may be based on official information or sources considered reliable</a:t>
            </a:r>
            <a:endParaRPr lang="en-IN" sz="2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106282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76673"/>
            <a:ext cx="8686800" cy="5603454"/>
          </a:xfrm>
        </p:spPr>
        <p:txBody>
          <a:bodyPr>
            <a:normAutofit/>
          </a:bodyPr>
          <a:lstStyle/>
          <a:p>
            <a:r>
              <a:rPr lang="en-IN" sz="2000" b="1" dirty="0" smtClean="0">
                <a:solidFill>
                  <a:schemeClr val="bg2">
                    <a:lumMod val="10000"/>
                  </a:schemeClr>
                </a:solidFill>
                <a:latin typeface="Times New Roman" pitchFamily="18" charset="0"/>
                <a:cs typeface="Times New Roman" pitchFamily="18" charset="0"/>
              </a:rPr>
              <a:t>National Archives</a:t>
            </a:r>
            <a:endParaRPr lang="en-IN" sz="2000" b="1" dirty="0">
              <a:solidFill>
                <a:schemeClr val="bg2">
                  <a:lumMod val="10000"/>
                </a:schemeClr>
              </a:solidFill>
              <a:latin typeface="Times New Roman" pitchFamily="18" charset="0"/>
              <a:cs typeface="Times New Roman" pitchFamily="18" charset="0"/>
            </a:endParaRPr>
          </a:p>
        </p:txBody>
      </p:sp>
      <p:sp>
        <p:nvSpPr>
          <p:cNvPr id="4" name="AutoShape 4" descr="National Archives of India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065040"/>
            <a:ext cx="3347008" cy="2510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465507"/>
            <a:ext cx="3816424" cy="2137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776" y="3789040"/>
            <a:ext cx="3679056" cy="2829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543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48681"/>
            <a:ext cx="8686800" cy="5531446"/>
          </a:xfrm>
        </p:spPr>
        <p:txBody>
          <a:bodyPr>
            <a:normAutofit/>
          </a:bodyPr>
          <a:lstStyle/>
          <a:p>
            <a:pPr marL="0" indent="0">
              <a:buNone/>
            </a:pPr>
            <a:r>
              <a:rPr lang="en-IN" sz="2000" b="1" dirty="0" smtClean="0">
                <a:latin typeface="Times New Roman" pitchFamily="18" charset="0"/>
                <a:cs typeface="Times New Roman" pitchFamily="18" charset="0"/>
              </a:rPr>
              <a:t>E) Folklore </a:t>
            </a:r>
          </a:p>
          <a:p>
            <a:pPr marL="0" indent="0">
              <a:buNone/>
            </a:pPr>
            <a:endParaRPr lang="en-IN" sz="2000" b="1" dirty="0">
              <a:latin typeface="Times New Roman" pitchFamily="18" charset="0"/>
              <a:cs typeface="Times New Roman" pitchFamily="18" charset="0"/>
            </a:endParaRPr>
          </a:p>
          <a:p>
            <a:r>
              <a:rPr lang="en-US" sz="2000" dirty="0">
                <a:solidFill>
                  <a:schemeClr val="bg2">
                    <a:lumMod val="10000"/>
                  </a:schemeClr>
                </a:solidFill>
                <a:latin typeface="Times New Roman" pitchFamily="18" charset="0"/>
                <a:cs typeface="Times New Roman" pitchFamily="18" charset="0"/>
              </a:rPr>
              <a:t>Folklore can be described as traditional art, literature, knowledge, and </a:t>
            </a:r>
            <a:r>
              <a:rPr lang="en-US" sz="2000" dirty="0" smtClean="0">
                <a:solidFill>
                  <a:schemeClr val="bg2">
                    <a:lumMod val="10000"/>
                  </a:schemeClr>
                </a:solidFill>
                <a:latin typeface="Times New Roman" pitchFamily="18" charset="0"/>
                <a:cs typeface="Times New Roman" pitchFamily="18" charset="0"/>
              </a:rPr>
              <a:t>practices </a:t>
            </a:r>
            <a:r>
              <a:rPr lang="en-US" sz="2000" dirty="0">
                <a:solidFill>
                  <a:schemeClr val="bg2">
                    <a:lumMod val="10000"/>
                  </a:schemeClr>
                </a:solidFill>
                <a:latin typeface="Times New Roman" pitchFamily="18" charset="0"/>
                <a:cs typeface="Times New Roman" pitchFamily="18" charset="0"/>
              </a:rPr>
              <a:t>that are passed on in large part through oral communication and example. </a:t>
            </a:r>
          </a:p>
          <a:p>
            <a:r>
              <a:rPr lang="en-US" sz="2000" dirty="0">
                <a:solidFill>
                  <a:schemeClr val="bg2">
                    <a:lumMod val="10000"/>
                  </a:schemeClr>
                </a:solidFill>
                <a:latin typeface="Times New Roman" pitchFamily="18" charset="0"/>
                <a:cs typeface="Times New Roman" pitchFamily="18" charset="0"/>
              </a:rPr>
              <a:t>The information thus transmitted expresses the shared ideas and values of a particular </a:t>
            </a:r>
            <a:r>
              <a:rPr lang="en-US" sz="2000" dirty="0" smtClean="0">
                <a:solidFill>
                  <a:schemeClr val="bg2">
                    <a:lumMod val="10000"/>
                  </a:schemeClr>
                </a:solidFill>
                <a:latin typeface="Times New Roman" pitchFamily="18" charset="0"/>
                <a:cs typeface="Times New Roman" pitchFamily="18" charset="0"/>
              </a:rPr>
              <a:t>group</a:t>
            </a:r>
            <a:r>
              <a:rPr lang="en-US" sz="2000" dirty="0">
                <a:solidFill>
                  <a:schemeClr val="bg2">
                    <a:lumMod val="10000"/>
                  </a:schemeClr>
                </a:solidFill>
                <a:latin typeface="Times New Roman" pitchFamily="18" charset="0"/>
                <a:cs typeface="Times New Roman" pitchFamily="18" charset="0"/>
              </a:rPr>
              <a:t>. </a:t>
            </a:r>
            <a:endParaRPr lang="en-US" sz="2000" dirty="0" smtClean="0">
              <a:solidFill>
                <a:schemeClr val="bg2">
                  <a:lumMod val="10000"/>
                </a:schemeClr>
              </a:solidFill>
              <a:latin typeface="Times New Roman" pitchFamily="18" charset="0"/>
              <a:cs typeface="Times New Roman" pitchFamily="18" charset="0"/>
            </a:endParaRPr>
          </a:p>
          <a:p>
            <a:r>
              <a:rPr lang="en-US" sz="2000" dirty="0" smtClean="0">
                <a:solidFill>
                  <a:schemeClr val="bg2">
                    <a:lumMod val="10000"/>
                  </a:schemeClr>
                </a:solidFill>
                <a:latin typeface="Times New Roman" pitchFamily="18" charset="0"/>
                <a:cs typeface="Times New Roman" pitchFamily="18" charset="0"/>
              </a:rPr>
              <a:t>British </a:t>
            </a:r>
            <a:r>
              <a:rPr lang="en-US" sz="2000" dirty="0">
                <a:solidFill>
                  <a:schemeClr val="bg2">
                    <a:lumMod val="10000"/>
                  </a:schemeClr>
                </a:solidFill>
                <a:latin typeface="Times New Roman" pitchFamily="18" charset="0"/>
                <a:cs typeface="Times New Roman" pitchFamily="18" charset="0"/>
              </a:rPr>
              <a:t>antiquarian William </a:t>
            </a:r>
            <a:r>
              <a:rPr lang="en-US" sz="2000" dirty="0" err="1">
                <a:solidFill>
                  <a:schemeClr val="bg2">
                    <a:lumMod val="10000"/>
                  </a:schemeClr>
                </a:solidFill>
                <a:latin typeface="Times New Roman" pitchFamily="18" charset="0"/>
                <a:cs typeface="Times New Roman" pitchFamily="18" charset="0"/>
              </a:rPr>
              <a:t>Thoms</a:t>
            </a:r>
            <a:r>
              <a:rPr lang="en-US" sz="2000" dirty="0">
                <a:solidFill>
                  <a:schemeClr val="bg2">
                    <a:lumMod val="10000"/>
                  </a:schemeClr>
                </a:solidFill>
                <a:latin typeface="Times New Roman" pitchFamily="18" charset="0"/>
                <a:cs typeface="Times New Roman" pitchFamily="18" charset="0"/>
              </a:rPr>
              <a:t> is generally credited with coining the term </a:t>
            </a:r>
            <a:r>
              <a:rPr lang="en-US" sz="2000" dirty="0" smtClean="0">
                <a:solidFill>
                  <a:schemeClr val="bg2">
                    <a:lumMod val="10000"/>
                  </a:schemeClr>
                </a:solidFill>
                <a:latin typeface="Times New Roman" pitchFamily="18" charset="0"/>
                <a:cs typeface="Times New Roman" pitchFamily="18" charset="0"/>
              </a:rPr>
              <a:t>"</a:t>
            </a:r>
            <a:r>
              <a:rPr lang="en-US" sz="2000" dirty="0">
                <a:solidFill>
                  <a:schemeClr val="bg2">
                    <a:lumMod val="10000"/>
                  </a:schemeClr>
                </a:solidFill>
                <a:latin typeface="Times New Roman" pitchFamily="18" charset="0"/>
                <a:cs typeface="Times New Roman" pitchFamily="18" charset="0"/>
              </a:rPr>
              <a:t>folklore" in 1846</a:t>
            </a:r>
            <a:r>
              <a:rPr lang="en-US" sz="2000" dirty="0" smtClean="0">
                <a:solidFill>
                  <a:schemeClr val="bg2">
                    <a:lumMod val="10000"/>
                  </a:schemeClr>
                </a:solidFill>
                <a:latin typeface="Times New Roman" pitchFamily="18" charset="0"/>
                <a:cs typeface="Times New Roman" pitchFamily="18" charset="0"/>
              </a:rPr>
              <a:t>.</a:t>
            </a:r>
          </a:p>
          <a:p>
            <a:r>
              <a:rPr lang="en-US" sz="2000" dirty="0" smtClean="0">
                <a:solidFill>
                  <a:schemeClr val="bg2">
                    <a:lumMod val="10000"/>
                  </a:schemeClr>
                </a:solidFill>
                <a:latin typeface="Times New Roman" pitchFamily="18" charset="0"/>
                <a:cs typeface="Times New Roman" pitchFamily="18" charset="0"/>
              </a:rPr>
              <a:t> </a:t>
            </a:r>
            <a:r>
              <a:rPr lang="en-US" sz="2000" dirty="0">
                <a:solidFill>
                  <a:schemeClr val="bg2">
                    <a:lumMod val="10000"/>
                  </a:schemeClr>
                </a:solidFill>
                <a:latin typeface="Times New Roman" pitchFamily="18" charset="0"/>
                <a:cs typeface="Times New Roman" pitchFamily="18" charset="0"/>
              </a:rPr>
              <a:t>Elliott </a:t>
            </a:r>
            <a:r>
              <a:rPr lang="en-US" sz="2000" dirty="0" err="1">
                <a:solidFill>
                  <a:schemeClr val="bg2">
                    <a:lumMod val="10000"/>
                  </a:schemeClr>
                </a:solidFill>
                <a:latin typeface="Times New Roman" pitchFamily="18" charset="0"/>
                <a:cs typeface="Times New Roman" pitchFamily="18" charset="0"/>
              </a:rPr>
              <a:t>Oring</a:t>
            </a:r>
            <a:r>
              <a:rPr lang="en-US" sz="2000" dirty="0">
                <a:solidFill>
                  <a:schemeClr val="bg2">
                    <a:lumMod val="10000"/>
                  </a:schemeClr>
                </a:solidFill>
                <a:latin typeface="Times New Roman" pitchFamily="18" charset="0"/>
                <a:cs typeface="Times New Roman" pitchFamily="18" charset="0"/>
              </a:rPr>
              <a:t> states that folklore is that part of culture that "lives </a:t>
            </a:r>
            <a:r>
              <a:rPr lang="en-US" sz="2000" dirty="0" smtClean="0">
                <a:solidFill>
                  <a:schemeClr val="bg2">
                    <a:lumMod val="10000"/>
                  </a:schemeClr>
                </a:solidFill>
                <a:latin typeface="Times New Roman" pitchFamily="18" charset="0"/>
                <a:cs typeface="Times New Roman" pitchFamily="18" charset="0"/>
              </a:rPr>
              <a:t>happily </a:t>
            </a:r>
            <a:r>
              <a:rPr lang="en-US" sz="2000" dirty="0">
                <a:solidFill>
                  <a:schemeClr val="bg2">
                    <a:lumMod val="10000"/>
                  </a:schemeClr>
                </a:solidFill>
                <a:latin typeface="Times New Roman" pitchFamily="18" charset="0"/>
                <a:cs typeface="Times New Roman" pitchFamily="18" charset="0"/>
              </a:rPr>
              <a:t>ever after". </a:t>
            </a:r>
          </a:p>
          <a:p>
            <a:r>
              <a:rPr lang="en-US" sz="2000" dirty="0">
                <a:solidFill>
                  <a:schemeClr val="bg2">
                    <a:lumMod val="10000"/>
                  </a:schemeClr>
                </a:solidFill>
                <a:latin typeface="Times New Roman" pitchFamily="18" charset="0"/>
                <a:cs typeface="Times New Roman" pitchFamily="18" charset="0"/>
              </a:rPr>
              <a:t>The academic study of folklore is most often known as </a:t>
            </a:r>
            <a:r>
              <a:rPr lang="en-US" sz="2000" dirty="0" err="1">
                <a:solidFill>
                  <a:schemeClr val="bg2">
                    <a:lumMod val="10000"/>
                  </a:schemeClr>
                </a:solidFill>
                <a:latin typeface="Times New Roman" pitchFamily="18" charset="0"/>
                <a:cs typeface="Times New Roman" pitchFamily="18" charset="0"/>
              </a:rPr>
              <a:t>folkloristics</a:t>
            </a:r>
            <a:r>
              <a:rPr lang="en-US" sz="2000" dirty="0">
                <a:solidFill>
                  <a:schemeClr val="bg2">
                    <a:lumMod val="10000"/>
                  </a:schemeClr>
                </a:solidFill>
                <a:latin typeface="Times New Roman" pitchFamily="18" charset="0"/>
                <a:cs typeface="Times New Roman" pitchFamily="18" charset="0"/>
              </a:rPr>
              <a:t>, although </a:t>
            </a:r>
            <a:r>
              <a:rPr lang="en-US" sz="2000" dirty="0" smtClean="0">
                <a:solidFill>
                  <a:schemeClr val="bg2">
                    <a:lumMod val="10000"/>
                  </a:schemeClr>
                </a:solidFill>
                <a:latin typeface="Times New Roman" pitchFamily="18" charset="0"/>
                <a:cs typeface="Times New Roman" pitchFamily="18" charset="0"/>
              </a:rPr>
              <a:t>it </a:t>
            </a:r>
            <a:r>
              <a:rPr lang="en-US" sz="2000" dirty="0">
                <a:solidFill>
                  <a:schemeClr val="bg2">
                    <a:lumMod val="10000"/>
                  </a:schemeClr>
                </a:solidFill>
                <a:latin typeface="Times New Roman" pitchFamily="18" charset="0"/>
                <a:cs typeface="Times New Roman" pitchFamily="18" charset="0"/>
              </a:rPr>
              <a:t>is sometimes also termed "folklore studies" and "folk life research". </a:t>
            </a:r>
            <a:endParaRPr lang="en-US" sz="2000" dirty="0" smtClean="0">
              <a:solidFill>
                <a:schemeClr val="bg2">
                  <a:lumMod val="10000"/>
                </a:schemeClr>
              </a:solidFill>
              <a:latin typeface="Times New Roman" pitchFamily="18" charset="0"/>
              <a:cs typeface="Times New Roman" pitchFamily="18" charset="0"/>
            </a:endParaRPr>
          </a:p>
          <a:p>
            <a:r>
              <a:rPr lang="en-US" sz="2000" dirty="0" smtClean="0">
                <a:solidFill>
                  <a:schemeClr val="bg2">
                    <a:lumMod val="10000"/>
                  </a:schemeClr>
                </a:solidFill>
                <a:latin typeface="Times New Roman" pitchFamily="18" charset="0"/>
                <a:cs typeface="Times New Roman" pitchFamily="18" charset="0"/>
              </a:rPr>
              <a:t>As </a:t>
            </a:r>
            <a:r>
              <a:rPr lang="en-US" sz="2000" dirty="0">
                <a:solidFill>
                  <a:schemeClr val="bg2">
                    <a:lumMod val="10000"/>
                  </a:schemeClr>
                </a:solidFill>
                <a:latin typeface="Times New Roman" pitchFamily="18" charset="0"/>
                <a:cs typeface="Times New Roman" pitchFamily="18" charset="0"/>
              </a:rPr>
              <a:t>an academic </a:t>
            </a:r>
            <a:r>
              <a:rPr lang="en-US" sz="2000" dirty="0" smtClean="0">
                <a:solidFill>
                  <a:schemeClr val="bg2">
                    <a:lumMod val="10000"/>
                  </a:schemeClr>
                </a:solidFill>
                <a:latin typeface="Times New Roman" pitchFamily="18" charset="0"/>
                <a:cs typeface="Times New Roman" pitchFamily="18" charset="0"/>
              </a:rPr>
              <a:t>discipline </a:t>
            </a:r>
            <a:r>
              <a:rPr lang="en-US" sz="2000" dirty="0">
                <a:solidFill>
                  <a:schemeClr val="bg2">
                    <a:lumMod val="10000"/>
                  </a:schemeClr>
                </a:solidFill>
                <a:latin typeface="Times New Roman" pitchFamily="18" charset="0"/>
                <a:cs typeface="Times New Roman" pitchFamily="18" charset="0"/>
              </a:rPr>
              <a:t>folklore shares methods, and insights with literature, anthropology, art, </a:t>
            </a:r>
            <a:r>
              <a:rPr lang="en-US" sz="2000" dirty="0" smtClean="0">
                <a:solidFill>
                  <a:schemeClr val="bg2">
                    <a:lumMod val="10000"/>
                  </a:schemeClr>
                </a:solidFill>
                <a:latin typeface="Times New Roman" pitchFamily="18" charset="0"/>
                <a:cs typeface="Times New Roman" pitchFamily="18" charset="0"/>
              </a:rPr>
              <a:t>music</a:t>
            </a:r>
            <a:r>
              <a:rPr lang="en-US" sz="2000" dirty="0">
                <a:solidFill>
                  <a:schemeClr val="bg2">
                    <a:lumMod val="10000"/>
                  </a:schemeClr>
                </a:solidFill>
                <a:latin typeface="Times New Roman" pitchFamily="18" charset="0"/>
                <a:cs typeface="Times New Roman" pitchFamily="18" charset="0"/>
              </a:rPr>
              <a:t>, history, linguistics, philosophy, and mythology.</a:t>
            </a:r>
            <a:endParaRPr lang="en-IN" sz="2000" b="1" dirty="0">
              <a:solidFill>
                <a:schemeClr val="bg2">
                  <a:lumMod val="1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795581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76673"/>
            <a:ext cx="8686800" cy="5603454"/>
          </a:xfrm>
        </p:spPr>
        <p:txBody>
          <a:bodyPr>
            <a:normAutofit/>
          </a:bodyPr>
          <a:lstStyle/>
          <a:p>
            <a:pPr marL="0" indent="0">
              <a:buNone/>
            </a:pPr>
            <a:r>
              <a:rPr lang="en-US" sz="2000" b="1" dirty="0" smtClean="0">
                <a:solidFill>
                  <a:srgbClr val="FF0000"/>
                </a:solidFill>
                <a:latin typeface="Times New Roman" pitchFamily="18" charset="0"/>
                <a:cs typeface="Times New Roman" pitchFamily="18" charset="0"/>
              </a:rPr>
              <a:t>F) Literature </a:t>
            </a:r>
            <a:endParaRPr lang="en-US" sz="2000" dirty="0">
              <a:solidFill>
                <a:srgbClr val="FF0000"/>
              </a:solidFill>
              <a:latin typeface="Times New Roman" pitchFamily="18" charset="0"/>
              <a:cs typeface="Times New Roman" pitchFamily="18" charset="0"/>
            </a:endParaRPr>
          </a:p>
          <a:p>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Literature </a:t>
            </a:r>
            <a:r>
              <a:rPr lang="en-US" sz="2000" dirty="0">
                <a:solidFill>
                  <a:srgbClr val="FF0000"/>
                </a:solidFill>
                <a:latin typeface="Times New Roman" pitchFamily="18" charset="0"/>
                <a:cs typeface="Times New Roman" pitchFamily="18" charset="0"/>
              </a:rPr>
              <a:t>consists of written productions, often restricted to those deemed to </a:t>
            </a:r>
            <a:r>
              <a:rPr lang="en-US" sz="2000" dirty="0" smtClean="0">
                <a:solidFill>
                  <a:srgbClr val="FF0000"/>
                </a:solidFill>
                <a:latin typeface="Times New Roman" pitchFamily="18" charset="0"/>
                <a:cs typeface="Times New Roman" pitchFamily="18" charset="0"/>
              </a:rPr>
              <a:t>have </a:t>
            </a:r>
            <a:r>
              <a:rPr lang="en-US" sz="2000" dirty="0">
                <a:solidFill>
                  <a:srgbClr val="FF0000"/>
                </a:solidFill>
                <a:latin typeface="Times New Roman" pitchFamily="18" charset="0"/>
                <a:cs typeface="Times New Roman" pitchFamily="18" charset="0"/>
              </a:rPr>
              <a:t>artistic or intellectual value.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Its </a:t>
            </a:r>
            <a:r>
              <a:rPr lang="en-US" sz="2000" dirty="0">
                <a:solidFill>
                  <a:srgbClr val="FF0000"/>
                </a:solidFill>
                <a:latin typeface="Times New Roman" pitchFamily="18" charset="0"/>
                <a:cs typeface="Times New Roman" pitchFamily="18" charset="0"/>
              </a:rPr>
              <a:t>Latin </a:t>
            </a:r>
            <a:r>
              <a:rPr lang="en-US" sz="2000" dirty="0" smtClean="0">
                <a:solidFill>
                  <a:srgbClr val="FF0000"/>
                </a:solidFill>
                <a:latin typeface="Times New Roman" pitchFamily="18" charset="0"/>
                <a:cs typeface="Times New Roman" pitchFamily="18" charset="0"/>
              </a:rPr>
              <a:t>root </a:t>
            </a:r>
            <a:r>
              <a:rPr lang="en-US" sz="2000" dirty="0" err="1" smtClean="0">
                <a:solidFill>
                  <a:srgbClr val="FF0000"/>
                </a:solidFill>
                <a:latin typeface="Times New Roman" pitchFamily="18" charset="0"/>
                <a:cs typeface="Times New Roman" pitchFamily="18" charset="0"/>
              </a:rPr>
              <a:t>literatura</a:t>
            </a:r>
            <a:r>
              <a:rPr lang="en-US" sz="2000" dirty="0" smtClean="0">
                <a:solidFill>
                  <a:srgbClr val="FF0000"/>
                </a:solidFill>
                <a:latin typeface="Times New Roman" pitchFamily="18" charset="0"/>
                <a:cs typeface="Times New Roman" pitchFamily="18" charset="0"/>
              </a:rPr>
              <a:t> </a:t>
            </a:r>
            <a:r>
              <a:rPr lang="en-US" sz="2000" dirty="0">
                <a:solidFill>
                  <a:srgbClr val="FF0000"/>
                </a:solidFill>
                <a:latin typeface="Times New Roman" pitchFamily="18" charset="0"/>
                <a:cs typeface="Times New Roman" pitchFamily="18" charset="0"/>
              </a:rPr>
              <a:t>was used to refer to all written </a:t>
            </a:r>
            <a:r>
              <a:rPr lang="en-US" sz="2000" dirty="0" smtClean="0">
                <a:solidFill>
                  <a:srgbClr val="FF0000"/>
                </a:solidFill>
                <a:latin typeface="Times New Roman" pitchFamily="18" charset="0"/>
                <a:cs typeface="Times New Roman" pitchFamily="18" charset="0"/>
              </a:rPr>
              <a:t>accounts </a:t>
            </a:r>
          </a:p>
          <a:p>
            <a:r>
              <a:rPr lang="en-US" sz="2000" dirty="0" smtClean="0">
                <a:solidFill>
                  <a:srgbClr val="FF0000"/>
                </a:solidFill>
                <a:latin typeface="Times New Roman" pitchFamily="18" charset="0"/>
                <a:cs typeface="Times New Roman" pitchFamily="18" charset="0"/>
              </a:rPr>
              <a:t>Literature </a:t>
            </a:r>
            <a:r>
              <a:rPr lang="en-US" sz="2000" dirty="0">
                <a:solidFill>
                  <a:srgbClr val="FF0000"/>
                </a:solidFill>
                <a:latin typeface="Times New Roman" pitchFamily="18" charset="0"/>
                <a:cs typeface="Times New Roman" pitchFamily="18" charset="0"/>
              </a:rPr>
              <a:t>often </a:t>
            </a:r>
            <a:r>
              <a:rPr lang="en-US" sz="2000" dirty="0" smtClean="0">
                <a:solidFill>
                  <a:srgbClr val="FF0000"/>
                </a:solidFill>
                <a:latin typeface="Times New Roman" pitchFamily="18" charset="0"/>
                <a:cs typeface="Times New Roman" pitchFamily="18" charset="0"/>
              </a:rPr>
              <a:t>uses </a:t>
            </a:r>
            <a:r>
              <a:rPr lang="en-US" sz="2000" dirty="0">
                <a:solidFill>
                  <a:srgbClr val="FF0000"/>
                </a:solidFill>
                <a:latin typeface="Times New Roman" pitchFamily="18" charset="0"/>
                <a:cs typeface="Times New Roman" pitchFamily="18" charset="0"/>
              </a:rPr>
              <a:t>language differently than ordinary language (see literariness</a:t>
            </a:r>
            <a:r>
              <a:rPr lang="en-US" sz="2000" dirty="0" smtClean="0">
                <a:solidFill>
                  <a:srgbClr val="FF0000"/>
                </a:solidFill>
                <a:latin typeface="Times New Roman" pitchFamily="18" charset="0"/>
                <a:cs typeface="Times New Roman" pitchFamily="18" charset="0"/>
              </a:rPr>
              <a:t>).</a:t>
            </a:r>
          </a:p>
          <a:p>
            <a:r>
              <a:rPr lang="en-US" sz="2000" dirty="0" smtClean="0">
                <a:solidFill>
                  <a:srgbClr val="FF0000"/>
                </a:solidFill>
                <a:latin typeface="Times New Roman" pitchFamily="18" charset="0"/>
                <a:cs typeface="Times New Roman" pitchFamily="18" charset="0"/>
              </a:rPr>
              <a:t> </a:t>
            </a:r>
            <a:r>
              <a:rPr lang="en-US" sz="2000" dirty="0">
                <a:solidFill>
                  <a:srgbClr val="FF0000"/>
                </a:solidFill>
                <a:latin typeface="Times New Roman" pitchFamily="18" charset="0"/>
                <a:cs typeface="Times New Roman" pitchFamily="18" charset="0"/>
              </a:rPr>
              <a:t>Literature can be </a:t>
            </a:r>
            <a:r>
              <a:rPr lang="en-US" sz="2000" dirty="0" smtClean="0">
                <a:solidFill>
                  <a:srgbClr val="FF0000"/>
                </a:solidFill>
                <a:latin typeface="Times New Roman" pitchFamily="18" charset="0"/>
                <a:cs typeface="Times New Roman" pitchFamily="18" charset="0"/>
              </a:rPr>
              <a:t>classified </a:t>
            </a:r>
            <a:r>
              <a:rPr lang="en-US" sz="2000" dirty="0">
                <a:solidFill>
                  <a:srgbClr val="FF0000"/>
                </a:solidFill>
                <a:latin typeface="Times New Roman" pitchFamily="18" charset="0"/>
                <a:cs typeface="Times New Roman" pitchFamily="18" charset="0"/>
              </a:rPr>
              <a:t>according to whether it is fiction or non-fiction and whether it </a:t>
            </a:r>
            <a:r>
              <a:rPr lang="en-US" sz="2000" dirty="0" smtClean="0">
                <a:solidFill>
                  <a:srgbClr val="FF0000"/>
                </a:solidFill>
                <a:latin typeface="Times New Roman" pitchFamily="18" charset="0"/>
                <a:cs typeface="Times New Roman" pitchFamily="18" charset="0"/>
              </a:rPr>
              <a:t>is </a:t>
            </a:r>
            <a:r>
              <a:rPr lang="en-US" sz="2000" dirty="0">
                <a:solidFill>
                  <a:srgbClr val="FF0000"/>
                </a:solidFill>
                <a:latin typeface="Times New Roman" pitchFamily="18" charset="0"/>
                <a:cs typeface="Times New Roman" pitchFamily="18" charset="0"/>
              </a:rPr>
              <a:t>poetry or </a:t>
            </a:r>
            <a:r>
              <a:rPr lang="en-US" sz="2000" dirty="0" smtClean="0">
                <a:solidFill>
                  <a:srgbClr val="FF0000"/>
                </a:solidFill>
                <a:latin typeface="Times New Roman" pitchFamily="18" charset="0"/>
                <a:cs typeface="Times New Roman" pitchFamily="18" charset="0"/>
              </a:rPr>
              <a:t>prose</a:t>
            </a:r>
          </a:p>
          <a:p>
            <a:r>
              <a:rPr lang="en-US" sz="2000" dirty="0" smtClean="0">
                <a:solidFill>
                  <a:srgbClr val="FF0000"/>
                </a:solidFill>
                <a:latin typeface="Times New Roman" pitchFamily="18" charset="0"/>
                <a:cs typeface="Times New Roman" pitchFamily="18" charset="0"/>
              </a:rPr>
              <a:t> </a:t>
            </a:r>
            <a:r>
              <a:rPr lang="en-US" sz="2000" dirty="0">
                <a:solidFill>
                  <a:srgbClr val="FF0000"/>
                </a:solidFill>
                <a:latin typeface="Times New Roman" pitchFamily="18" charset="0"/>
                <a:cs typeface="Times New Roman" pitchFamily="18" charset="0"/>
              </a:rPr>
              <a:t>I</a:t>
            </a:r>
            <a:r>
              <a:rPr lang="en-US" sz="2000" dirty="0" smtClean="0">
                <a:solidFill>
                  <a:srgbClr val="FF0000"/>
                </a:solidFill>
                <a:latin typeface="Times New Roman" pitchFamily="18" charset="0"/>
                <a:cs typeface="Times New Roman" pitchFamily="18" charset="0"/>
              </a:rPr>
              <a:t>t </a:t>
            </a:r>
            <a:r>
              <a:rPr lang="en-US" sz="2000" dirty="0">
                <a:solidFill>
                  <a:srgbClr val="FF0000"/>
                </a:solidFill>
                <a:latin typeface="Times New Roman" pitchFamily="18" charset="0"/>
                <a:cs typeface="Times New Roman" pitchFamily="18" charset="0"/>
              </a:rPr>
              <a:t>can be further distinguished according to major forms such as </a:t>
            </a:r>
            <a:r>
              <a:rPr lang="en-US" sz="2000" dirty="0" smtClean="0">
                <a:solidFill>
                  <a:srgbClr val="FF0000"/>
                </a:solidFill>
                <a:latin typeface="Times New Roman" pitchFamily="18" charset="0"/>
                <a:cs typeface="Times New Roman" pitchFamily="18" charset="0"/>
              </a:rPr>
              <a:t>the </a:t>
            </a:r>
            <a:r>
              <a:rPr lang="en-US" sz="2000" dirty="0">
                <a:solidFill>
                  <a:srgbClr val="FF0000"/>
                </a:solidFill>
                <a:latin typeface="Times New Roman" pitchFamily="18" charset="0"/>
                <a:cs typeface="Times New Roman" pitchFamily="18" charset="0"/>
              </a:rPr>
              <a:t>novel, short story or </a:t>
            </a:r>
            <a:r>
              <a:rPr lang="en-US" sz="2000" dirty="0" smtClean="0">
                <a:solidFill>
                  <a:srgbClr val="FF0000"/>
                </a:solidFill>
                <a:latin typeface="Times New Roman" pitchFamily="18" charset="0"/>
                <a:cs typeface="Times New Roman" pitchFamily="18" charset="0"/>
              </a:rPr>
              <a:t>drama</a:t>
            </a:r>
            <a:endParaRPr lang="en-US" sz="2000" dirty="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 And </a:t>
            </a:r>
            <a:r>
              <a:rPr lang="en-US" sz="2000" dirty="0">
                <a:solidFill>
                  <a:srgbClr val="FF0000"/>
                </a:solidFill>
                <a:latin typeface="Times New Roman" pitchFamily="18" charset="0"/>
                <a:cs typeface="Times New Roman" pitchFamily="18" charset="0"/>
              </a:rPr>
              <a:t>works are often </a:t>
            </a:r>
            <a:r>
              <a:rPr lang="en-US" sz="2000" dirty="0" smtClean="0">
                <a:solidFill>
                  <a:srgbClr val="FF0000"/>
                </a:solidFill>
                <a:latin typeface="Times New Roman" pitchFamily="18" charset="0"/>
                <a:cs typeface="Times New Roman" pitchFamily="18" charset="0"/>
              </a:rPr>
              <a:t>categorized </a:t>
            </a:r>
            <a:r>
              <a:rPr lang="en-US" sz="2000" dirty="0">
                <a:solidFill>
                  <a:srgbClr val="FF0000"/>
                </a:solidFill>
                <a:latin typeface="Times New Roman" pitchFamily="18" charset="0"/>
                <a:cs typeface="Times New Roman" pitchFamily="18" charset="0"/>
              </a:rPr>
              <a:t>according to historical </a:t>
            </a:r>
            <a:r>
              <a:rPr lang="en-US" sz="2000" dirty="0" smtClean="0">
                <a:solidFill>
                  <a:srgbClr val="FF0000"/>
                </a:solidFill>
                <a:latin typeface="Times New Roman" pitchFamily="18" charset="0"/>
                <a:cs typeface="Times New Roman" pitchFamily="18" charset="0"/>
              </a:rPr>
              <a:t>periods </a:t>
            </a:r>
            <a:r>
              <a:rPr lang="en-US" sz="2000" dirty="0">
                <a:solidFill>
                  <a:srgbClr val="FF0000"/>
                </a:solidFill>
                <a:latin typeface="Times New Roman" pitchFamily="18" charset="0"/>
                <a:cs typeface="Times New Roman" pitchFamily="18" charset="0"/>
              </a:rPr>
              <a:t>or their adherence to certain aesthetic features or expectations </a:t>
            </a:r>
          </a:p>
          <a:p>
            <a:r>
              <a:rPr lang="en-US" sz="2000" dirty="0">
                <a:solidFill>
                  <a:srgbClr val="FF0000"/>
                </a:solidFill>
                <a:latin typeface="Times New Roman" pitchFamily="18" charset="0"/>
                <a:cs typeface="Times New Roman" pitchFamily="18" charset="0"/>
              </a:rPr>
              <a:t>The concept has changed meaning over time: nowadays it can broaden to </a:t>
            </a:r>
            <a:r>
              <a:rPr lang="en-US" sz="2000" dirty="0" smtClean="0">
                <a:solidFill>
                  <a:srgbClr val="FF0000"/>
                </a:solidFill>
                <a:latin typeface="Times New Roman" pitchFamily="18" charset="0"/>
                <a:cs typeface="Times New Roman" pitchFamily="18" charset="0"/>
              </a:rPr>
              <a:t>include </a:t>
            </a:r>
            <a:r>
              <a:rPr lang="en-US" sz="2000" dirty="0">
                <a:solidFill>
                  <a:srgbClr val="FF0000"/>
                </a:solidFill>
                <a:latin typeface="Times New Roman" pitchFamily="18" charset="0"/>
                <a:cs typeface="Times New Roman" pitchFamily="18" charset="0"/>
              </a:rPr>
              <a:t>non-written verbal art forms, and thus it is difficult to agree on its </a:t>
            </a:r>
            <a:r>
              <a:rPr lang="en-US" sz="2000" dirty="0" smtClean="0">
                <a:solidFill>
                  <a:srgbClr val="FF0000"/>
                </a:solidFill>
                <a:latin typeface="Times New Roman" pitchFamily="18" charset="0"/>
                <a:cs typeface="Times New Roman" pitchFamily="18" charset="0"/>
              </a:rPr>
              <a:t>origin </a:t>
            </a:r>
            <a:endParaRPr lang="en-US" sz="2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71352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76673"/>
            <a:ext cx="8686800" cy="5603454"/>
          </a:xfrm>
        </p:spPr>
        <p:txBody>
          <a:bodyPr>
            <a:normAutofit/>
          </a:bodyPr>
          <a:lstStyle/>
          <a:p>
            <a:r>
              <a:rPr lang="en-IN" sz="2000" dirty="0" smtClean="0">
                <a:solidFill>
                  <a:srgbClr val="FF0000"/>
                </a:solidFill>
                <a:latin typeface="Times New Roman" pitchFamily="18" charset="0"/>
                <a:cs typeface="Times New Roman" pitchFamily="18" charset="0"/>
              </a:rPr>
              <a:t>History was considered as a part of literature since history was reconstructed mainly on the basis of literary texts</a:t>
            </a:r>
          </a:p>
          <a:p>
            <a:r>
              <a:rPr lang="en-IN" sz="2000" dirty="0" smtClean="0">
                <a:solidFill>
                  <a:srgbClr val="FF0000"/>
                </a:solidFill>
                <a:latin typeface="Times New Roman" pitchFamily="18" charset="0"/>
                <a:cs typeface="Times New Roman" pitchFamily="18" charset="0"/>
              </a:rPr>
              <a:t>Literature is the reflection of life</a:t>
            </a:r>
          </a:p>
          <a:p>
            <a:r>
              <a:rPr lang="en-IN" sz="2000" dirty="0" smtClean="0">
                <a:solidFill>
                  <a:srgbClr val="FF0000"/>
                </a:solidFill>
                <a:latin typeface="Times New Roman" pitchFamily="18" charset="0"/>
                <a:cs typeface="Times New Roman" pitchFamily="18" charset="0"/>
              </a:rPr>
              <a:t>Literary texts are related to past , present and future</a:t>
            </a:r>
          </a:p>
          <a:p>
            <a:r>
              <a:rPr lang="en-IN" sz="2000" dirty="0" smtClean="0">
                <a:solidFill>
                  <a:srgbClr val="FF0000"/>
                </a:solidFill>
                <a:latin typeface="Times New Roman" pitchFamily="18" charset="0"/>
                <a:cs typeface="Times New Roman" pitchFamily="18" charset="0"/>
              </a:rPr>
              <a:t>It provides ample information about history</a:t>
            </a:r>
          </a:p>
          <a:p>
            <a:r>
              <a:rPr lang="en-IN" sz="2000" dirty="0" smtClean="0">
                <a:solidFill>
                  <a:srgbClr val="FF0000"/>
                </a:solidFill>
                <a:latin typeface="Times New Roman" pitchFamily="18" charset="0"/>
                <a:cs typeface="Times New Roman" pitchFamily="18" charset="0"/>
              </a:rPr>
              <a:t>But one has to be very cautious while using literary texts for reconstruction of history</a:t>
            </a:r>
          </a:p>
          <a:p>
            <a:r>
              <a:rPr lang="en-IN" sz="2000" dirty="0" smtClean="0">
                <a:solidFill>
                  <a:srgbClr val="FF0000"/>
                </a:solidFill>
                <a:latin typeface="Times New Roman" pitchFamily="18" charset="0"/>
                <a:cs typeface="Times New Roman" pitchFamily="18" charset="0"/>
              </a:rPr>
              <a:t>Literature is used by a historian to enhance the beauty of their historical writings</a:t>
            </a:r>
          </a:p>
          <a:p>
            <a:r>
              <a:rPr lang="en-IN" sz="2000" dirty="0" smtClean="0">
                <a:solidFill>
                  <a:srgbClr val="FF0000"/>
                </a:solidFill>
                <a:latin typeface="Times New Roman" pitchFamily="18" charset="0"/>
                <a:cs typeface="Times New Roman" pitchFamily="18" charset="0"/>
              </a:rPr>
              <a:t>Biographies and auto-biographies are often considered as both historical and literary works</a:t>
            </a:r>
          </a:p>
          <a:p>
            <a:r>
              <a:rPr lang="en-IN" sz="2000" dirty="0" smtClean="0">
                <a:solidFill>
                  <a:srgbClr val="FF0000"/>
                </a:solidFill>
                <a:latin typeface="Times New Roman" pitchFamily="18" charset="0"/>
                <a:cs typeface="Times New Roman" pitchFamily="18" charset="0"/>
              </a:rPr>
              <a:t>A literary text may be produced around some happening or event which might not have altogether happened</a:t>
            </a:r>
          </a:p>
          <a:p>
            <a:r>
              <a:rPr lang="en-IN" sz="2000" dirty="0" smtClean="0">
                <a:solidFill>
                  <a:srgbClr val="FF0000"/>
                </a:solidFill>
                <a:latin typeface="Times New Roman" pitchFamily="18" charset="0"/>
                <a:cs typeface="Times New Roman" pitchFamily="18" charset="0"/>
              </a:rPr>
              <a:t>Literary texts are used only as a secondary source for historical reconstruction </a:t>
            </a:r>
            <a:endParaRPr lang="en-IN" sz="2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56241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04665"/>
            <a:ext cx="8686800" cy="5675462"/>
          </a:xfrm>
        </p:spPr>
        <p:txBody>
          <a:bodyPr>
            <a:normAutofit fontScale="85000" lnSpcReduction="10000"/>
          </a:bodyPr>
          <a:lstStyle/>
          <a:p>
            <a:endParaRPr lang="en-US" sz="2000" dirty="0" smtClean="0"/>
          </a:p>
          <a:p>
            <a:pPr marL="0" indent="0">
              <a:buNone/>
            </a:pPr>
            <a:r>
              <a:rPr lang="en-US" sz="2000" b="1" dirty="0" smtClean="0">
                <a:solidFill>
                  <a:schemeClr val="accent2">
                    <a:lumMod val="50000"/>
                  </a:schemeClr>
                </a:solidFill>
                <a:latin typeface="Times New Roman" pitchFamily="18" charset="0"/>
                <a:cs typeface="Times New Roman" pitchFamily="18" charset="0"/>
              </a:rPr>
              <a:t>F) </a:t>
            </a:r>
            <a:r>
              <a:rPr lang="en-US" sz="2000" b="1" dirty="0" err="1" smtClean="0">
                <a:solidFill>
                  <a:schemeClr val="accent2">
                    <a:lumMod val="50000"/>
                  </a:schemeClr>
                </a:solidFill>
                <a:latin typeface="Times New Roman" pitchFamily="18" charset="0"/>
                <a:cs typeface="Times New Roman" pitchFamily="18" charset="0"/>
              </a:rPr>
              <a:t>Toponymical</a:t>
            </a:r>
            <a:endParaRPr lang="en-US" sz="2000" b="1" dirty="0" smtClean="0">
              <a:solidFill>
                <a:schemeClr val="accent2">
                  <a:lumMod val="50000"/>
                </a:schemeClr>
              </a:solidFill>
              <a:latin typeface="Times New Roman" pitchFamily="18" charset="0"/>
              <a:cs typeface="Times New Roman" pitchFamily="18" charset="0"/>
            </a:endParaRPr>
          </a:p>
          <a:p>
            <a:r>
              <a:rPr lang="en-US" sz="2000" dirty="0" smtClean="0">
                <a:solidFill>
                  <a:schemeClr val="accent2">
                    <a:lumMod val="50000"/>
                  </a:schemeClr>
                </a:solidFill>
                <a:latin typeface="Times New Roman" pitchFamily="18" charset="0"/>
                <a:cs typeface="Times New Roman" pitchFamily="18" charset="0"/>
              </a:rPr>
              <a:t>Oral </a:t>
            </a:r>
            <a:r>
              <a:rPr lang="en-US" sz="2000" dirty="0">
                <a:solidFill>
                  <a:schemeClr val="accent2">
                    <a:lumMod val="50000"/>
                  </a:schemeClr>
                </a:solidFill>
                <a:latin typeface="Times New Roman" pitchFamily="18" charset="0"/>
                <a:cs typeface="Times New Roman" pitchFamily="18" charset="0"/>
              </a:rPr>
              <a:t>tradition, in the form of stories, songs, and place names, was the primary </a:t>
            </a:r>
            <a:r>
              <a:rPr lang="en-US" sz="2000" dirty="0" smtClean="0">
                <a:solidFill>
                  <a:schemeClr val="accent2">
                    <a:lumMod val="50000"/>
                  </a:schemeClr>
                </a:solidFill>
                <a:latin typeface="Times New Roman" pitchFamily="18" charset="0"/>
                <a:cs typeface="Times New Roman" pitchFamily="18" charset="0"/>
              </a:rPr>
              <a:t>method </a:t>
            </a:r>
            <a:r>
              <a:rPr lang="en-US" sz="2000" dirty="0">
                <a:solidFill>
                  <a:schemeClr val="accent2">
                    <a:lumMod val="50000"/>
                  </a:schemeClr>
                </a:solidFill>
                <a:latin typeface="Times New Roman" pitchFamily="18" charset="0"/>
                <a:cs typeface="Times New Roman" pitchFamily="18" charset="0"/>
              </a:rPr>
              <a:t>for the dissemination of knowledge and instruction, from generation to </a:t>
            </a:r>
            <a:r>
              <a:rPr lang="en-US" sz="2000" dirty="0" smtClean="0">
                <a:solidFill>
                  <a:schemeClr val="accent2">
                    <a:lumMod val="50000"/>
                  </a:schemeClr>
                </a:solidFill>
                <a:latin typeface="Times New Roman" pitchFamily="18" charset="0"/>
                <a:cs typeface="Times New Roman" pitchFamily="18" charset="0"/>
              </a:rPr>
              <a:t>generation</a:t>
            </a:r>
            <a:r>
              <a:rPr lang="en-US" sz="2000" dirty="0">
                <a:solidFill>
                  <a:schemeClr val="accent2">
                    <a:lumMod val="50000"/>
                  </a:schemeClr>
                </a:solidFill>
                <a:latin typeface="Times New Roman" pitchFamily="18" charset="0"/>
                <a:cs typeface="Times New Roman" pitchFamily="18" charset="0"/>
              </a:rPr>
              <a:t>, in societies that did not rely on written language. </a:t>
            </a:r>
            <a:endParaRPr lang="en-US" sz="2000" dirty="0" smtClean="0">
              <a:solidFill>
                <a:schemeClr val="accent2">
                  <a:lumMod val="50000"/>
                </a:schemeClr>
              </a:solidFill>
              <a:latin typeface="Times New Roman" pitchFamily="18" charset="0"/>
              <a:cs typeface="Times New Roman" pitchFamily="18" charset="0"/>
            </a:endParaRPr>
          </a:p>
          <a:p>
            <a:r>
              <a:rPr lang="en-US" sz="2000" dirty="0" smtClean="0">
                <a:solidFill>
                  <a:schemeClr val="accent2">
                    <a:lumMod val="50000"/>
                  </a:schemeClr>
                </a:solidFill>
                <a:latin typeface="Times New Roman" pitchFamily="18" charset="0"/>
                <a:cs typeface="Times New Roman" pitchFamily="18" charset="0"/>
              </a:rPr>
              <a:t>The </a:t>
            </a:r>
            <a:r>
              <a:rPr lang="en-US" sz="2000" dirty="0">
                <a:solidFill>
                  <a:schemeClr val="accent2">
                    <a:lumMod val="50000"/>
                  </a:schemeClr>
                </a:solidFill>
                <a:latin typeface="Times New Roman" pitchFamily="18" charset="0"/>
                <a:cs typeface="Times New Roman" pitchFamily="18" charset="0"/>
              </a:rPr>
              <a:t>identification of area </a:t>
            </a:r>
            <a:r>
              <a:rPr lang="en-US" sz="2000" dirty="0" smtClean="0">
                <a:solidFill>
                  <a:schemeClr val="accent2">
                    <a:lumMod val="50000"/>
                  </a:schemeClr>
                </a:solidFill>
                <a:latin typeface="Times New Roman" pitchFamily="18" charset="0"/>
                <a:cs typeface="Times New Roman" pitchFamily="18" charset="0"/>
              </a:rPr>
              <a:t>place </a:t>
            </a:r>
            <a:r>
              <a:rPr lang="en-US" sz="2000" dirty="0">
                <a:solidFill>
                  <a:schemeClr val="accent2">
                    <a:lumMod val="50000"/>
                  </a:schemeClr>
                </a:solidFill>
                <a:latin typeface="Times New Roman" pitchFamily="18" charset="0"/>
                <a:cs typeface="Times New Roman" pitchFamily="18" charset="0"/>
              </a:rPr>
              <a:t>names known within the area you are attempting to focus on can often yield </a:t>
            </a:r>
            <a:r>
              <a:rPr lang="en-US" sz="2000" dirty="0" smtClean="0">
                <a:solidFill>
                  <a:schemeClr val="accent2">
                    <a:lumMod val="50000"/>
                  </a:schemeClr>
                </a:solidFill>
                <a:latin typeface="Times New Roman" pitchFamily="18" charset="0"/>
                <a:cs typeface="Times New Roman" pitchFamily="18" charset="0"/>
              </a:rPr>
              <a:t>valuable </a:t>
            </a:r>
            <a:r>
              <a:rPr lang="en-US" sz="2000" dirty="0">
                <a:solidFill>
                  <a:schemeClr val="accent2">
                    <a:lumMod val="50000"/>
                  </a:schemeClr>
                </a:solidFill>
                <a:latin typeface="Times New Roman" pitchFamily="18" charset="0"/>
                <a:cs typeface="Times New Roman" pitchFamily="18" charset="0"/>
              </a:rPr>
              <a:t>information on any areas past use that might not otherwise be known. </a:t>
            </a:r>
            <a:endParaRPr lang="en-US" sz="2000" dirty="0" smtClean="0">
              <a:solidFill>
                <a:schemeClr val="accent2">
                  <a:lumMod val="50000"/>
                </a:schemeClr>
              </a:solidFill>
              <a:latin typeface="Times New Roman" pitchFamily="18" charset="0"/>
              <a:cs typeface="Times New Roman" pitchFamily="18" charset="0"/>
            </a:endParaRPr>
          </a:p>
          <a:p>
            <a:r>
              <a:rPr lang="en-US" sz="2000" dirty="0" smtClean="0">
                <a:solidFill>
                  <a:schemeClr val="accent2">
                    <a:lumMod val="50000"/>
                  </a:schemeClr>
                </a:solidFill>
                <a:latin typeface="Times New Roman" pitchFamily="18" charset="0"/>
                <a:cs typeface="Times New Roman" pitchFamily="18" charset="0"/>
              </a:rPr>
              <a:t>While it </a:t>
            </a:r>
            <a:r>
              <a:rPr lang="en-US" sz="2000" dirty="0">
                <a:solidFill>
                  <a:schemeClr val="accent2">
                    <a:lumMod val="50000"/>
                  </a:schemeClr>
                </a:solidFill>
                <a:latin typeface="Times New Roman" pitchFamily="18" charset="0"/>
                <a:cs typeface="Times New Roman" pitchFamily="18" charset="0"/>
              </a:rPr>
              <a:t>is true that the nature of place names differ greatly depending on the culture </a:t>
            </a:r>
            <a:r>
              <a:rPr lang="en-US" sz="2000" dirty="0" smtClean="0">
                <a:solidFill>
                  <a:schemeClr val="accent2">
                    <a:lumMod val="50000"/>
                  </a:schemeClr>
                </a:solidFill>
                <a:latin typeface="Times New Roman" pitchFamily="18" charset="0"/>
                <a:cs typeface="Times New Roman" pitchFamily="18" charset="0"/>
              </a:rPr>
              <a:t>assigning </a:t>
            </a:r>
            <a:r>
              <a:rPr lang="en-US" sz="2000" dirty="0">
                <a:solidFill>
                  <a:schemeClr val="accent2">
                    <a:lumMod val="50000"/>
                  </a:schemeClr>
                </a:solidFill>
                <a:latin typeface="Times New Roman" pitchFamily="18" charset="0"/>
                <a:cs typeface="Times New Roman" pitchFamily="18" charset="0"/>
              </a:rPr>
              <a:t>a name, all names can tell us much regarding the landform or place being </a:t>
            </a:r>
            <a:r>
              <a:rPr lang="en-US" sz="2000" dirty="0" smtClean="0">
                <a:solidFill>
                  <a:schemeClr val="accent2">
                    <a:lumMod val="50000"/>
                  </a:schemeClr>
                </a:solidFill>
                <a:latin typeface="Times New Roman" pitchFamily="18" charset="0"/>
                <a:cs typeface="Times New Roman" pitchFamily="18" charset="0"/>
              </a:rPr>
              <a:t>named</a:t>
            </a:r>
            <a:r>
              <a:rPr lang="en-US" sz="2000" dirty="0">
                <a:solidFill>
                  <a:schemeClr val="accent2">
                    <a:lumMod val="50000"/>
                  </a:schemeClr>
                </a:solidFill>
                <a:latin typeface="Times New Roman" pitchFamily="18" charset="0"/>
                <a:cs typeface="Times New Roman" pitchFamily="18" charset="0"/>
              </a:rPr>
              <a:t>, the people doing the naming, and/or events tied to a general locale. </a:t>
            </a:r>
            <a:endParaRPr lang="en-US" sz="2000" dirty="0" smtClean="0">
              <a:solidFill>
                <a:schemeClr val="accent2">
                  <a:lumMod val="50000"/>
                </a:schemeClr>
              </a:solidFill>
              <a:latin typeface="Times New Roman" pitchFamily="18" charset="0"/>
              <a:cs typeface="Times New Roman" pitchFamily="18" charset="0"/>
            </a:endParaRPr>
          </a:p>
          <a:p>
            <a:r>
              <a:rPr lang="en-US" sz="2000" dirty="0" smtClean="0">
                <a:solidFill>
                  <a:schemeClr val="accent2">
                    <a:lumMod val="50000"/>
                  </a:schemeClr>
                </a:solidFill>
                <a:latin typeface="Times New Roman" pitchFamily="18" charset="0"/>
                <a:cs typeface="Times New Roman" pitchFamily="18" charset="0"/>
              </a:rPr>
              <a:t>Place names </a:t>
            </a:r>
            <a:r>
              <a:rPr lang="en-US" sz="2000" dirty="0">
                <a:solidFill>
                  <a:schemeClr val="accent2">
                    <a:lumMod val="50000"/>
                  </a:schemeClr>
                </a:solidFill>
                <a:latin typeface="Times New Roman" pitchFamily="18" charset="0"/>
                <a:cs typeface="Times New Roman" pitchFamily="18" charset="0"/>
              </a:rPr>
              <a:t>often convey diverse information on a variety of traditional features of a </a:t>
            </a:r>
            <a:r>
              <a:rPr lang="en-US" sz="2000" dirty="0" smtClean="0">
                <a:solidFill>
                  <a:schemeClr val="accent2">
                    <a:lumMod val="50000"/>
                  </a:schemeClr>
                </a:solidFill>
                <a:latin typeface="Times New Roman" pitchFamily="18" charset="0"/>
                <a:cs typeface="Times New Roman" pitchFamily="18" charset="0"/>
              </a:rPr>
              <a:t>people</a:t>
            </a:r>
            <a:r>
              <a:rPr lang="en-US" sz="2000" dirty="0">
                <a:solidFill>
                  <a:schemeClr val="accent2">
                    <a:lumMod val="50000"/>
                  </a:schemeClr>
                </a:solidFill>
                <a:latin typeface="Times New Roman" pitchFamily="18" charset="0"/>
                <a:cs typeface="Times New Roman" pitchFamily="18" charset="0"/>
              </a:rPr>
              <a:t>. </a:t>
            </a:r>
            <a:endParaRPr lang="en-US" sz="2000" dirty="0" smtClean="0">
              <a:solidFill>
                <a:schemeClr val="accent2">
                  <a:lumMod val="50000"/>
                </a:schemeClr>
              </a:solidFill>
              <a:latin typeface="Times New Roman" pitchFamily="18" charset="0"/>
              <a:cs typeface="Times New Roman" pitchFamily="18" charset="0"/>
            </a:endParaRPr>
          </a:p>
          <a:p>
            <a:r>
              <a:rPr lang="en-US" sz="2000" dirty="0" smtClean="0">
                <a:solidFill>
                  <a:schemeClr val="accent2">
                    <a:lumMod val="50000"/>
                  </a:schemeClr>
                </a:solidFill>
                <a:latin typeface="Times New Roman" pitchFamily="18" charset="0"/>
                <a:cs typeface="Times New Roman" pitchFamily="18" charset="0"/>
              </a:rPr>
              <a:t>This </a:t>
            </a:r>
            <a:r>
              <a:rPr lang="en-US" sz="2000" dirty="0">
                <a:solidFill>
                  <a:schemeClr val="accent2">
                    <a:lumMod val="50000"/>
                  </a:schemeClr>
                </a:solidFill>
                <a:latin typeface="Times New Roman" pitchFamily="18" charset="0"/>
                <a:cs typeface="Times New Roman" pitchFamily="18" charset="0"/>
              </a:rPr>
              <a:t>information is especially important in an area where historical records are </a:t>
            </a:r>
            <a:r>
              <a:rPr lang="en-US" sz="2000" dirty="0" smtClean="0">
                <a:solidFill>
                  <a:schemeClr val="accent2">
                    <a:lumMod val="50000"/>
                  </a:schemeClr>
                </a:solidFill>
                <a:latin typeface="Times New Roman" pitchFamily="18" charset="0"/>
                <a:cs typeface="Times New Roman" pitchFamily="18" charset="0"/>
              </a:rPr>
              <a:t>sparse </a:t>
            </a:r>
            <a:r>
              <a:rPr lang="en-US" sz="2000" dirty="0">
                <a:solidFill>
                  <a:schemeClr val="accent2">
                    <a:lumMod val="50000"/>
                  </a:schemeClr>
                </a:solidFill>
                <a:latin typeface="Times New Roman" pitchFamily="18" charset="0"/>
                <a:cs typeface="Times New Roman" pitchFamily="18" charset="0"/>
              </a:rPr>
              <a:t>or populations were decimated by disease and/or displaced through forced </a:t>
            </a:r>
            <a:r>
              <a:rPr lang="en-US" sz="2000" dirty="0" smtClean="0">
                <a:solidFill>
                  <a:schemeClr val="accent2">
                    <a:lumMod val="50000"/>
                  </a:schemeClr>
                </a:solidFill>
                <a:latin typeface="Times New Roman" pitchFamily="18" charset="0"/>
                <a:cs typeface="Times New Roman" pitchFamily="18" charset="0"/>
              </a:rPr>
              <a:t>relocation.</a:t>
            </a:r>
          </a:p>
          <a:p>
            <a:r>
              <a:rPr lang="en-US" sz="2000" dirty="0" smtClean="0">
                <a:solidFill>
                  <a:schemeClr val="accent2">
                    <a:lumMod val="50000"/>
                  </a:schemeClr>
                </a:solidFill>
                <a:latin typeface="Times New Roman" pitchFamily="18" charset="0"/>
                <a:cs typeface="Times New Roman" pitchFamily="18" charset="0"/>
              </a:rPr>
              <a:t> </a:t>
            </a:r>
            <a:r>
              <a:rPr lang="en-US" sz="2000" dirty="0">
                <a:solidFill>
                  <a:schemeClr val="accent2">
                    <a:lumMod val="50000"/>
                  </a:schemeClr>
                </a:solidFill>
                <a:latin typeface="Times New Roman" pitchFamily="18" charset="0"/>
                <a:cs typeface="Times New Roman" pitchFamily="18" charset="0"/>
              </a:rPr>
              <a:t>The primary information conveyed in place names often deals with the </a:t>
            </a:r>
            <a:r>
              <a:rPr lang="en-US" sz="2000" dirty="0" smtClean="0">
                <a:solidFill>
                  <a:schemeClr val="accent2">
                    <a:lumMod val="50000"/>
                  </a:schemeClr>
                </a:solidFill>
                <a:latin typeface="Times New Roman" pitchFamily="18" charset="0"/>
                <a:cs typeface="Times New Roman" pitchFamily="18" charset="0"/>
              </a:rPr>
              <a:t>occupation </a:t>
            </a:r>
            <a:r>
              <a:rPr lang="en-US" sz="2000" dirty="0">
                <a:solidFill>
                  <a:schemeClr val="accent2">
                    <a:lumMod val="50000"/>
                  </a:schemeClr>
                </a:solidFill>
                <a:latin typeface="Times New Roman" pitchFamily="18" charset="0"/>
                <a:cs typeface="Times New Roman" pitchFamily="18" charset="0"/>
              </a:rPr>
              <a:t>of the land and the delineation of band or language territory. </a:t>
            </a:r>
            <a:endParaRPr lang="en-US" sz="2000" dirty="0" smtClean="0">
              <a:solidFill>
                <a:schemeClr val="accent2">
                  <a:lumMod val="50000"/>
                </a:schemeClr>
              </a:solidFill>
              <a:latin typeface="Times New Roman" pitchFamily="18" charset="0"/>
              <a:cs typeface="Times New Roman" pitchFamily="18" charset="0"/>
            </a:endParaRPr>
          </a:p>
          <a:p>
            <a:r>
              <a:rPr lang="en-US" sz="2000" dirty="0" smtClean="0">
                <a:solidFill>
                  <a:schemeClr val="accent2">
                    <a:lumMod val="50000"/>
                  </a:schemeClr>
                </a:solidFill>
                <a:latin typeface="Times New Roman" pitchFamily="18" charset="0"/>
                <a:cs typeface="Times New Roman" pitchFamily="18" charset="0"/>
              </a:rPr>
              <a:t>Names </a:t>
            </a:r>
            <a:r>
              <a:rPr lang="en-US" sz="2000" dirty="0">
                <a:solidFill>
                  <a:schemeClr val="accent2">
                    <a:lumMod val="50000"/>
                  </a:schemeClr>
                </a:solidFill>
                <a:latin typeface="Times New Roman" pitchFamily="18" charset="0"/>
                <a:cs typeface="Times New Roman" pitchFamily="18" charset="0"/>
              </a:rPr>
              <a:t>also </a:t>
            </a:r>
            <a:r>
              <a:rPr lang="en-US" sz="2000" dirty="0" smtClean="0">
                <a:solidFill>
                  <a:schemeClr val="accent2">
                    <a:lumMod val="50000"/>
                  </a:schemeClr>
                </a:solidFill>
                <a:latin typeface="Times New Roman" pitchFamily="18" charset="0"/>
                <a:cs typeface="Times New Roman" pitchFamily="18" charset="0"/>
              </a:rPr>
              <a:t>describe </a:t>
            </a:r>
            <a:r>
              <a:rPr lang="en-US" sz="2000" dirty="0">
                <a:solidFill>
                  <a:schemeClr val="accent2">
                    <a:lumMod val="50000"/>
                  </a:schemeClr>
                </a:solidFill>
                <a:latin typeface="Times New Roman" pitchFamily="18" charset="0"/>
                <a:cs typeface="Times New Roman" pitchFamily="18" charset="0"/>
              </a:rPr>
              <a:t>resource use, population </a:t>
            </a:r>
            <a:r>
              <a:rPr lang="en-US" sz="2000" dirty="0" err="1">
                <a:solidFill>
                  <a:schemeClr val="accent2">
                    <a:lumMod val="50000"/>
                  </a:schemeClr>
                </a:solidFill>
                <a:latin typeface="Times New Roman" pitchFamily="18" charset="0"/>
                <a:cs typeface="Times New Roman" pitchFamily="18" charset="0"/>
              </a:rPr>
              <a:t>centres</a:t>
            </a:r>
            <a:r>
              <a:rPr lang="en-US" sz="2000" dirty="0">
                <a:solidFill>
                  <a:schemeClr val="accent2">
                    <a:lumMod val="50000"/>
                  </a:schemeClr>
                </a:solidFill>
                <a:latin typeface="Times New Roman" pitchFamily="18" charset="0"/>
                <a:cs typeface="Times New Roman" pitchFamily="18" charset="0"/>
              </a:rPr>
              <a:t>, trail systems, transportation routes, hunting </a:t>
            </a:r>
            <a:r>
              <a:rPr lang="en-US" sz="2000" dirty="0" smtClean="0">
                <a:solidFill>
                  <a:schemeClr val="accent2">
                    <a:lumMod val="50000"/>
                  </a:schemeClr>
                </a:solidFill>
                <a:latin typeface="Times New Roman" pitchFamily="18" charset="0"/>
                <a:cs typeface="Times New Roman" pitchFamily="18" charset="0"/>
              </a:rPr>
              <a:t>strategies</a:t>
            </a:r>
            <a:r>
              <a:rPr lang="en-US" sz="2000" dirty="0">
                <a:solidFill>
                  <a:schemeClr val="accent2">
                    <a:lumMod val="50000"/>
                  </a:schemeClr>
                </a:solidFill>
                <a:latin typeface="Times New Roman" pitchFamily="18" charset="0"/>
                <a:cs typeface="Times New Roman" pitchFamily="18" charset="0"/>
              </a:rPr>
              <a:t>, food preservation techniques, beliefs, the general economy of an area, and </a:t>
            </a:r>
          </a:p>
          <a:p>
            <a:r>
              <a:rPr lang="en-US" sz="2000" dirty="0">
                <a:solidFill>
                  <a:schemeClr val="accent2">
                    <a:lumMod val="50000"/>
                  </a:schemeClr>
                </a:solidFill>
                <a:latin typeface="Times New Roman" pitchFamily="18" charset="0"/>
                <a:cs typeface="Times New Roman" pitchFamily="18" charset="0"/>
              </a:rPr>
              <a:t>clues to the identity of previous inhabitants. </a:t>
            </a:r>
            <a:endParaRPr lang="en-IN" sz="2000" dirty="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825478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60649"/>
            <a:ext cx="8686800" cy="5819478"/>
          </a:xfrm>
        </p:spPr>
        <p:txBody>
          <a:bodyPr>
            <a:normAutofit/>
          </a:bodyPr>
          <a:lstStyle/>
          <a:p>
            <a:r>
              <a:rPr lang="en-US" sz="2000" dirty="0">
                <a:solidFill>
                  <a:schemeClr val="accent2">
                    <a:lumMod val="50000"/>
                  </a:schemeClr>
                </a:solidFill>
                <a:latin typeface="Times New Roman" pitchFamily="18" charset="0"/>
                <a:cs typeface="Times New Roman" pitchFamily="18" charset="0"/>
              </a:rPr>
              <a:t>The meaning behind these names </a:t>
            </a:r>
            <a:r>
              <a:rPr lang="en-US" sz="2000" dirty="0" smtClean="0">
                <a:solidFill>
                  <a:schemeClr val="accent2">
                    <a:lumMod val="50000"/>
                  </a:schemeClr>
                </a:solidFill>
                <a:latin typeface="Times New Roman" pitchFamily="18" charset="0"/>
                <a:cs typeface="Times New Roman" pitchFamily="18" charset="0"/>
              </a:rPr>
              <a:t>provides </a:t>
            </a:r>
            <a:r>
              <a:rPr lang="en-US" sz="2000" dirty="0">
                <a:solidFill>
                  <a:schemeClr val="accent2">
                    <a:lumMod val="50000"/>
                  </a:schemeClr>
                </a:solidFill>
                <a:latin typeface="Times New Roman" pitchFamily="18" charset="0"/>
                <a:cs typeface="Times New Roman" pitchFamily="18" charset="0"/>
              </a:rPr>
              <a:t>a glimpse of the ancient relationships with the land and the personal life </a:t>
            </a:r>
            <a:r>
              <a:rPr lang="en-US" sz="2000" dirty="0" smtClean="0">
                <a:solidFill>
                  <a:schemeClr val="accent2">
                    <a:lumMod val="50000"/>
                  </a:schemeClr>
                </a:solidFill>
                <a:latin typeface="Times New Roman" pitchFamily="18" charset="0"/>
                <a:cs typeface="Times New Roman" pitchFamily="18" charset="0"/>
              </a:rPr>
              <a:t>experiences </a:t>
            </a:r>
            <a:r>
              <a:rPr lang="en-US" sz="2000" dirty="0">
                <a:solidFill>
                  <a:schemeClr val="accent2">
                    <a:lumMod val="50000"/>
                  </a:schemeClr>
                </a:solidFill>
                <a:latin typeface="Times New Roman" pitchFamily="18" charset="0"/>
                <a:cs typeface="Times New Roman" pitchFamily="18" charset="0"/>
              </a:rPr>
              <a:t>that perhaps have set one location off from another</a:t>
            </a:r>
            <a:r>
              <a:rPr lang="en-US" sz="2000" dirty="0" smtClean="0">
                <a:solidFill>
                  <a:schemeClr val="accent2">
                    <a:lumMod val="50000"/>
                  </a:schemeClr>
                </a:solidFill>
                <a:latin typeface="Times New Roman" pitchFamily="18" charset="0"/>
                <a:cs typeface="Times New Roman" pitchFamily="18" charset="0"/>
              </a:rPr>
              <a:t>.</a:t>
            </a:r>
          </a:p>
          <a:p>
            <a:r>
              <a:rPr lang="en-US" sz="2000" dirty="0" smtClean="0">
                <a:solidFill>
                  <a:schemeClr val="accent2">
                    <a:lumMod val="50000"/>
                  </a:schemeClr>
                </a:solidFill>
                <a:latin typeface="Times New Roman" pitchFamily="18" charset="0"/>
                <a:cs typeface="Times New Roman" pitchFamily="18" charset="0"/>
              </a:rPr>
              <a:t> </a:t>
            </a:r>
            <a:r>
              <a:rPr lang="en-US" sz="2000" dirty="0">
                <a:solidFill>
                  <a:schemeClr val="accent2">
                    <a:lumMod val="50000"/>
                  </a:schemeClr>
                </a:solidFill>
                <a:latin typeface="Times New Roman" pitchFamily="18" charset="0"/>
                <a:cs typeface="Times New Roman" pitchFamily="18" charset="0"/>
              </a:rPr>
              <a:t>Fragments of history </a:t>
            </a:r>
            <a:r>
              <a:rPr lang="en-US" sz="2000" dirty="0" smtClean="0">
                <a:solidFill>
                  <a:schemeClr val="accent2">
                    <a:lumMod val="50000"/>
                  </a:schemeClr>
                </a:solidFill>
                <a:latin typeface="Times New Roman" pitchFamily="18" charset="0"/>
                <a:cs typeface="Times New Roman" pitchFamily="18" charset="0"/>
              </a:rPr>
              <a:t>can </a:t>
            </a:r>
            <a:r>
              <a:rPr lang="en-US" sz="2000" dirty="0">
                <a:solidFill>
                  <a:schemeClr val="accent2">
                    <a:lumMod val="50000"/>
                  </a:schemeClr>
                </a:solidFill>
                <a:latin typeface="Times New Roman" pitchFamily="18" charset="0"/>
                <a:cs typeface="Times New Roman" pitchFamily="18" charset="0"/>
              </a:rPr>
              <a:t>be reconstructed by studying when the distribution of names reflects the sharing </a:t>
            </a:r>
            <a:r>
              <a:rPr lang="en-US" sz="2000" dirty="0" smtClean="0">
                <a:solidFill>
                  <a:schemeClr val="accent2">
                    <a:lumMod val="50000"/>
                  </a:schemeClr>
                </a:solidFill>
                <a:latin typeface="Times New Roman" pitchFamily="18" charset="0"/>
                <a:cs typeface="Times New Roman" pitchFamily="18" charset="0"/>
              </a:rPr>
              <a:t>of </a:t>
            </a:r>
            <a:r>
              <a:rPr lang="en-US" sz="2000" dirty="0">
                <a:solidFill>
                  <a:schemeClr val="accent2">
                    <a:lumMod val="50000"/>
                  </a:schemeClr>
                </a:solidFill>
                <a:latin typeface="Times New Roman" pitchFamily="18" charset="0"/>
                <a:cs typeface="Times New Roman" pitchFamily="18" charset="0"/>
              </a:rPr>
              <a:t>a territory with members of other language groups or where the absence of names </a:t>
            </a:r>
            <a:r>
              <a:rPr lang="en-US" sz="2000" dirty="0" smtClean="0">
                <a:solidFill>
                  <a:schemeClr val="accent2">
                    <a:lumMod val="50000"/>
                  </a:schemeClr>
                </a:solidFill>
                <a:latin typeface="Times New Roman" pitchFamily="18" charset="0"/>
                <a:cs typeface="Times New Roman" pitchFamily="18" charset="0"/>
              </a:rPr>
              <a:t>hints </a:t>
            </a:r>
            <a:r>
              <a:rPr lang="en-US" sz="2000" dirty="0">
                <a:solidFill>
                  <a:schemeClr val="accent2">
                    <a:lumMod val="50000"/>
                  </a:schemeClr>
                </a:solidFill>
                <a:latin typeface="Times New Roman" pitchFamily="18" charset="0"/>
                <a:cs typeface="Times New Roman" pitchFamily="18" charset="0"/>
              </a:rPr>
              <a:t>at band extinction. </a:t>
            </a:r>
            <a:endParaRPr lang="en-US" sz="2000" dirty="0" smtClean="0">
              <a:solidFill>
                <a:schemeClr val="accent2">
                  <a:lumMod val="50000"/>
                </a:schemeClr>
              </a:solidFill>
              <a:latin typeface="Times New Roman" pitchFamily="18" charset="0"/>
              <a:cs typeface="Times New Roman" pitchFamily="18" charset="0"/>
            </a:endParaRPr>
          </a:p>
          <a:p>
            <a:r>
              <a:rPr lang="en-US" sz="2000" dirty="0" smtClean="0">
                <a:solidFill>
                  <a:schemeClr val="accent2">
                    <a:lumMod val="50000"/>
                  </a:schemeClr>
                </a:solidFill>
                <a:latin typeface="Times New Roman" pitchFamily="18" charset="0"/>
                <a:cs typeface="Times New Roman" pitchFamily="18" charset="0"/>
              </a:rPr>
              <a:t>Because </a:t>
            </a:r>
            <a:r>
              <a:rPr lang="en-US" sz="2000" dirty="0">
                <a:solidFill>
                  <a:schemeClr val="accent2">
                    <a:lumMod val="50000"/>
                  </a:schemeClr>
                </a:solidFill>
                <a:latin typeface="Times New Roman" pitchFamily="18" charset="0"/>
                <a:cs typeface="Times New Roman" pitchFamily="18" charset="0"/>
              </a:rPr>
              <a:t>place names tend to be consistent through time, their </a:t>
            </a:r>
            <a:r>
              <a:rPr lang="en-US" sz="2000" dirty="0" smtClean="0">
                <a:solidFill>
                  <a:schemeClr val="accent2">
                    <a:lumMod val="50000"/>
                  </a:schemeClr>
                </a:solidFill>
                <a:latin typeface="Times New Roman" pitchFamily="18" charset="0"/>
                <a:cs typeface="Times New Roman" pitchFamily="18" charset="0"/>
              </a:rPr>
              <a:t>antiquity </a:t>
            </a:r>
            <a:r>
              <a:rPr lang="en-US" sz="2000" dirty="0">
                <a:solidFill>
                  <a:schemeClr val="accent2">
                    <a:lumMod val="50000"/>
                  </a:schemeClr>
                </a:solidFill>
                <a:latin typeface="Times New Roman" pitchFamily="18" charset="0"/>
                <a:cs typeface="Times New Roman" pitchFamily="18" charset="0"/>
              </a:rPr>
              <a:t>reflects the history and importance of particular locations. </a:t>
            </a:r>
            <a:endParaRPr lang="en-US" sz="2000" dirty="0" smtClean="0">
              <a:solidFill>
                <a:schemeClr val="accent2">
                  <a:lumMod val="50000"/>
                </a:schemeClr>
              </a:solidFill>
              <a:latin typeface="Times New Roman" pitchFamily="18" charset="0"/>
              <a:cs typeface="Times New Roman" pitchFamily="18" charset="0"/>
            </a:endParaRPr>
          </a:p>
          <a:p>
            <a:r>
              <a:rPr lang="en-US" sz="2000" dirty="0" smtClean="0">
                <a:solidFill>
                  <a:schemeClr val="accent2">
                    <a:lumMod val="50000"/>
                  </a:schemeClr>
                </a:solidFill>
                <a:latin typeface="Times New Roman" pitchFamily="18" charset="0"/>
                <a:cs typeface="Times New Roman" pitchFamily="18" charset="0"/>
              </a:rPr>
              <a:t>Place </a:t>
            </a:r>
            <a:r>
              <a:rPr lang="en-US" sz="2000" dirty="0">
                <a:solidFill>
                  <a:schemeClr val="accent2">
                    <a:lumMod val="50000"/>
                  </a:schemeClr>
                </a:solidFill>
                <a:latin typeface="Times New Roman" pitchFamily="18" charset="0"/>
                <a:cs typeface="Times New Roman" pitchFamily="18" charset="0"/>
              </a:rPr>
              <a:t>names serve </a:t>
            </a:r>
            <a:r>
              <a:rPr lang="en-US" sz="2000" dirty="0" smtClean="0">
                <a:solidFill>
                  <a:schemeClr val="accent2">
                    <a:lumMod val="50000"/>
                  </a:schemeClr>
                </a:solidFill>
                <a:latin typeface="Times New Roman" pitchFamily="18" charset="0"/>
                <a:cs typeface="Times New Roman" pitchFamily="18" charset="0"/>
              </a:rPr>
              <a:t>as </a:t>
            </a:r>
            <a:r>
              <a:rPr lang="en-US" sz="2000" dirty="0">
                <a:solidFill>
                  <a:schemeClr val="accent2">
                    <a:lumMod val="50000"/>
                  </a:schemeClr>
                </a:solidFill>
                <a:latin typeface="Times New Roman" pitchFamily="18" charset="0"/>
                <a:cs typeface="Times New Roman" pitchFamily="18" charset="0"/>
              </a:rPr>
              <a:t>a representation of an area's history, a focus of culture and knowledge which was/is </a:t>
            </a:r>
            <a:r>
              <a:rPr lang="en-US" sz="2000" dirty="0" smtClean="0">
                <a:solidFill>
                  <a:schemeClr val="accent2">
                    <a:lumMod val="50000"/>
                  </a:schemeClr>
                </a:solidFill>
                <a:latin typeface="Times New Roman" pitchFamily="18" charset="0"/>
                <a:cs typeface="Times New Roman" pitchFamily="18" charset="0"/>
              </a:rPr>
              <a:t>important </a:t>
            </a:r>
            <a:r>
              <a:rPr lang="en-US" sz="2000" dirty="0">
                <a:solidFill>
                  <a:schemeClr val="accent2">
                    <a:lumMod val="50000"/>
                  </a:schemeClr>
                </a:solidFill>
                <a:latin typeface="Times New Roman" pitchFamily="18" charset="0"/>
                <a:cs typeface="Times New Roman" pitchFamily="18" charset="0"/>
              </a:rPr>
              <a:t>for the maintenance of the physical and spiritual identity of a people. </a:t>
            </a:r>
            <a:endParaRPr lang="en-US" sz="2000" dirty="0" smtClean="0">
              <a:solidFill>
                <a:schemeClr val="accent2">
                  <a:lumMod val="50000"/>
                </a:schemeClr>
              </a:solidFill>
              <a:latin typeface="Times New Roman" pitchFamily="18" charset="0"/>
              <a:cs typeface="Times New Roman" pitchFamily="18" charset="0"/>
            </a:endParaRPr>
          </a:p>
          <a:p>
            <a:r>
              <a:rPr lang="en-US" sz="2000" dirty="0" smtClean="0">
                <a:solidFill>
                  <a:schemeClr val="accent2">
                    <a:lumMod val="50000"/>
                  </a:schemeClr>
                </a:solidFill>
                <a:latin typeface="Times New Roman" pitchFamily="18" charset="0"/>
                <a:cs typeface="Times New Roman" pitchFamily="18" charset="0"/>
              </a:rPr>
              <a:t>When a </a:t>
            </a:r>
            <a:r>
              <a:rPr lang="en-US" sz="2000" dirty="0">
                <a:solidFill>
                  <a:schemeClr val="accent2">
                    <a:lumMod val="50000"/>
                  </a:schemeClr>
                </a:solidFill>
                <a:latin typeface="Times New Roman" pitchFamily="18" charset="0"/>
                <a:cs typeface="Times New Roman" pitchFamily="18" charset="0"/>
              </a:rPr>
              <a:t>name is forgotten, more than a name is lost. </a:t>
            </a:r>
            <a:endParaRPr lang="en-IN" sz="2000" dirty="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693583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48681"/>
            <a:ext cx="8686800" cy="5531446"/>
          </a:xfrm>
        </p:spPr>
        <p:txBody>
          <a:bodyPr>
            <a:normAutofit/>
          </a:bodyPr>
          <a:lstStyle/>
          <a:p>
            <a:r>
              <a:rPr lang="en-IN" sz="2000" dirty="0" smtClean="0">
                <a:solidFill>
                  <a:schemeClr val="accent2">
                    <a:lumMod val="50000"/>
                  </a:schemeClr>
                </a:solidFill>
                <a:latin typeface="Times New Roman" pitchFamily="18" charset="0"/>
                <a:cs typeface="Times New Roman" pitchFamily="18" charset="0"/>
              </a:rPr>
              <a:t>The study of place names is called as Toponymy</a:t>
            </a:r>
          </a:p>
          <a:p>
            <a:r>
              <a:rPr lang="en-IN" sz="2000" dirty="0" smtClean="0">
                <a:solidFill>
                  <a:schemeClr val="accent2">
                    <a:lumMod val="50000"/>
                  </a:schemeClr>
                </a:solidFill>
                <a:latin typeface="Times New Roman" pitchFamily="18" charset="0"/>
                <a:cs typeface="Times New Roman" pitchFamily="18" charset="0"/>
              </a:rPr>
              <a:t>It studies the origins, meanings, use and typology of a place</a:t>
            </a:r>
          </a:p>
          <a:p>
            <a:r>
              <a:rPr lang="en-IN" sz="2000" dirty="0" smtClean="0">
                <a:solidFill>
                  <a:schemeClr val="accent2">
                    <a:lumMod val="50000"/>
                  </a:schemeClr>
                </a:solidFill>
                <a:latin typeface="Times New Roman" pitchFamily="18" charset="0"/>
                <a:cs typeface="Times New Roman" pitchFamily="18" charset="0"/>
              </a:rPr>
              <a:t>Toponymy can uncover historical information about a place</a:t>
            </a:r>
          </a:p>
          <a:p>
            <a:r>
              <a:rPr lang="en-IN" sz="2000" dirty="0" smtClean="0">
                <a:solidFill>
                  <a:schemeClr val="accent2">
                    <a:lumMod val="50000"/>
                  </a:schemeClr>
                </a:solidFill>
                <a:latin typeface="Times New Roman" pitchFamily="18" charset="0"/>
                <a:cs typeface="Times New Roman" pitchFamily="18" charset="0"/>
              </a:rPr>
              <a:t>The first </a:t>
            </a:r>
            <a:r>
              <a:rPr lang="en-IN" sz="2000" dirty="0" err="1" smtClean="0">
                <a:solidFill>
                  <a:schemeClr val="accent2">
                    <a:lumMod val="50000"/>
                  </a:schemeClr>
                </a:solidFill>
                <a:latin typeface="Times New Roman" pitchFamily="18" charset="0"/>
                <a:cs typeface="Times New Roman" pitchFamily="18" charset="0"/>
              </a:rPr>
              <a:t>toponymists</a:t>
            </a:r>
            <a:r>
              <a:rPr lang="en-IN" sz="2000" dirty="0" smtClean="0">
                <a:solidFill>
                  <a:schemeClr val="accent2">
                    <a:lumMod val="50000"/>
                  </a:schemeClr>
                </a:solidFill>
                <a:latin typeface="Times New Roman" pitchFamily="18" charset="0"/>
                <a:cs typeface="Times New Roman" pitchFamily="18" charset="0"/>
              </a:rPr>
              <a:t> were story tellers and poets</a:t>
            </a:r>
          </a:p>
          <a:p>
            <a:r>
              <a:rPr lang="en-IN" sz="2000" dirty="0" smtClean="0">
                <a:solidFill>
                  <a:schemeClr val="accent2">
                    <a:lumMod val="50000"/>
                  </a:schemeClr>
                </a:solidFill>
                <a:latin typeface="Times New Roman" pitchFamily="18" charset="0"/>
                <a:cs typeface="Times New Roman" pitchFamily="18" charset="0"/>
              </a:rPr>
              <a:t>Toponymy provides geographical references </a:t>
            </a:r>
          </a:p>
          <a:p>
            <a:endParaRPr lang="en-IN" sz="2000" dirty="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63865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76673"/>
            <a:ext cx="8686800" cy="5603454"/>
          </a:xfrm>
        </p:spPr>
        <p:txBody>
          <a:bodyPr>
            <a:normAutofit lnSpcReduction="10000"/>
          </a:bodyPr>
          <a:lstStyle/>
          <a:p>
            <a:pPr marL="0" indent="0">
              <a:buNone/>
            </a:pPr>
            <a:r>
              <a:rPr lang="en-IN" sz="2000" b="1" u="sng" dirty="0" smtClean="0">
                <a:solidFill>
                  <a:srgbClr val="FF0000"/>
                </a:solidFill>
                <a:latin typeface="Times New Roman" pitchFamily="18" charset="0"/>
                <a:cs typeface="Times New Roman" pitchFamily="18" charset="0"/>
              </a:rPr>
              <a:t>e- Sources</a:t>
            </a:r>
          </a:p>
          <a:p>
            <a:pPr marL="0" indent="0">
              <a:buNone/>
            </a:pPr>
            <a:endParaRPr lang="en-IN" sz="2000" b="1" dirty="0" smtClean="0">
              <a:solidFill>
                <a:srgbClr val="FF0000"/>
              </a:solidFill>
              <a:latin typeface="Times New Roman" pitchFamily="18" charset="0"/>
              <a:cs typeface="Times New Roman" pitchFamily="18" charset="0"/>
            </a:endParaRPr>
          </a:p>
          <a:p>
            <a:pPr marL="0" indent="0">
              <a:buNone/>
            </a:pPr>
            <a:r>
              <a:rPr lang="en-IN" sz="2000" b="1" dirty="0" smtClean="0">
                <a:solidFill>
                  <a:srgbClr val="FF0000"/>
                </a:solidFill>
                <a:latin typeface="Times New Roman" pitchFamily="18" charset="0"/>
                <a:cs typeface="Times New Roman" pitchFamily="18" charset="0"/>
              </a:rPr>
              <a:t>1, INFLIBNET</a:t>
            </a:r>
          </a:p>
          <a:p>
            <a:pPr>
              <a:buFont typeface="Wingdings" pitchFamily="2" charset="2"/>
              <a:buChar char="Ø"/>
            </a:pPr>
            <a:r>
              <a:rPr lang="en-IN" sz="2000" dirty="0" smtClean="0">
                <a:solidFill>
                  <a:srgbClr val="FF0000"/>
                </a:solidFill>
                <a:latin typeface="Times New Roman" pitchFamily="18" charset="0"/>
                <a:cs typeface="Times New Roman" pitchFamily="18" charset="0"/>
              </a:rPr>
              <a:t>Information and Library Network(INFLIBNET) is an autonomous Inter-University Centre (IUC) of UGC</a:t>
            </a:r>
          </a:p>
          <a:p>
            <a:pPr>
              <a:buFont typeface="Wingdings" pitchFamily="2" charset="2"/>
              <a:buChar char="Ø"/>
            </a:pPr>
            <a:r>
              <a:rPr lang="en-IN" sz="2000" dirty="0" smtClean="0">
                <a:solidFill>
                  <a:srgbClr val="FF0000"/>
                </a:solidFill>
                <a:latin typeface="Times New Roman" pitchFamily="18" charset="0"/>
                <a:cs typeface="Times New Roman" pitchFamily="18" charset="0"/>
              </a:rPr>
              <a:t>It is involved in creating infrastructure for sharing library and information resources and services among Academic and Research Institutions</a:t>
            </a:r>
          </a:p>
          <a:p>
            <a:pPr>
              <a:buFont typeface="Wingdings" pitchFamily="2" charset="2"/>
              <a:buChar char="Ø"/>
            </a:pPr>
            <a:r>
              <a:rPr lang="en-IN" sz="2000" dirty="0" smtClean="0">
                <a:solidFill>
                  <a:srgbClr val="FF0000"/>
                </a:solidFill>
                <a:latin typeface="Times New Roman" pitchFamily="18" charset="0"/>
                <a:cs typeface="Times New Roman" pitchFamily="18" charset="0"/>
              </a:rPr>
              <a:t>INFLIBNET works collaboratively with </a:t>
            </a:r>
            <a:r>
              <a:rPr lang="en-IN" sz="2000" dirty="0">
                <a:solidFill>
                  <a:srgbClr val="FF0000"/>
                </a:solidFill>
                <a:latin typeface="Times New Roman" pitchFamily="18" charset="0"/>
                <a:cs typeface="Times New Roman" pitchFamily="18" charset="0"/>
              </a:rPr>
              <a:t>I</a:t>
            </a:r>
            <a:r>
              <a:rPr lang="en-IN" sz="2000" dirty="0" smtClean="0">
                <a:solidFill>
                  <a:srgbClr val="FF0000"/>
                </a:solidFill>
                <a:latin typeface="Times New Roman" pitchFamily="18" charset="0"/>
                <a:cs typeface="Times New Roman" pitchFamily="18" charset="0"/>
              </a:rPr>
              <a:t>ndian university libraries</a:t>
            </a:r>
          </a:p>
          <a:p>
            <a:pPr>
              <a:buFont typeface="Wingdings" pitchFamily="2" charset="2"/>
              <a:buChar char="Ø"/>
            </a:pPr>
            <a:r>
              <a:rPr lang="en-IN" sz="2000" dirty="0" smtClean="0">
                <a:solidFill>
                  <a:srgbClr val="FF0000"/>
                </a:solidFill>
                <a:latin typeface="Times New Roman" pitchFamily="18" charset="0"/>
                <a:cs typeface="Times New Roman" pitchFamily="18" charset="0"/>
              </a:rPr>
              <a:t>This major programme was initiated by UGC in 1991 with its HQ at Gujarat University Campus at Ahmedabad</a:t>
            </a:r>
          </a:p>
          <a:p>
            <a:pPr>
              <a:buFont typeface="Wingdings" pitchFamily="2" charset="2"/>
              <a:buChar char="Ø"/>
            </a:pPr>
            <a:r>
              <a:rPr lang="en-IN" sz="2000" dirty="0" smtClean="0">
                <a:solidFill>
                  <a:srgbClr val="FF0000"/>
                </a:solidFill>
                <a:latin typeface="Times New Roman" pitchFamily="18" charset="0"/>
                <a:cs typeface="Times New Roman" pitchFamily="18" charset="0"/>
              </a:rPr>
              <a:t>It became an independent Inter-University centre in 1996</a:t>
            </a:r>
          </a:p>
          <a:p>
            <a:pPr>
              <a:buFont typeface="Wingdings" pitchFamily="2" charset="2"/>
              <a:buChar char="Ø"/>
            </a:pPr>
            <a:r>
              <a:rPr lang="en-IN" sz="2000" dirty="0" smtClean="0">
                <a:solidFill>
                  <a:srgbClr val="FF0000"/>
                </a:solidFill>
                <a:latin typeface="Times New Roman" pitchFamily="18" charset="0"/>
                <a:cs typeface="Times New Roman" pitchFamily="18" charset="0"/>
              </a:rPr>
              <a:t>N-list is the major utility service of INFLIBNET</a:t>
            </a:r>
          </a:p>
          <a:p>
            <a:pPr>
              <a:buFont typeface="Wingdings" pitchFamily="2" charset="2"/>
              <a:buChar char="Ø"/>
            </a:pPr>
            <a:r>
              <a:rPr lang="en-IN" sz="2000" dirty="0" smtClean="0">
                <a:solidFill>
                  <a:srgbClr val="FF0000"/>
                </a:solidFill>
                <a:latin typeface="Times New Roman" pitchFamily="18" charset="0"/>
                <a:cs typeface="Times New Roman" pitchFamily="18" charset="0"/>
              </a:rPr>
              <a:t>It is aiming to provide instant access to a rich and diverse collection of electronic academic journals to its users</a:t>
            </a:r>
          </a:p>
          <a:p>
            <a:pPr>
              <a:buFont typeface="Wingdings" pitchFamily="2" charset="2"/>
              <a:buChar char="Ø"/>
            </a:pPr>
            <a:r>
              <a:rPr lang="en-IN" sz="2000" dirty="0" smtClean="0">
                <a:solidFill>
                  <a:srgbClr val="FF0000"/>
                </a:solidFill>
                <a:latin typeface="Times New Roman" pitchFamily="18" charset="0"/>
                <a:cs typeface="Times New Roman" pitchFamily="18" charset="0"/>
              </a:rPr>
              <a:t>INFLIBNET is involved in modernising university libraries in India</a:t>
            </a:r>
          </a:p>
          <a:p>
            <a:pPr>
              <a:buFont typeface="Wingdings" pitchFamily="2" charset="2"/>
              <a:buChar char="Ø"/>
            </a:pPr>
            <a:r>
              <a:rPr lang="en-IN" sz="2000" dirty="0" smtClean="0">
                <a:solidFill>
                  <a:srgbClr val="FF0000"/>
                </a:solidFill>
                <a:latin typeface="Times New Roman" pitchFamily="18" charset="0"/>
                <a:cs typeface="Times New Roman" pitchFamily="18" charset="0"/>
              </a:rPr>
              <a:t>It connects libraries as well as information centres in the country through a nation wide high speed data network</a:t>
            </a:r>
          </a:p>
        </p:txBody>
      </p:sp>
    </p:spTree>
    <p:extLst>
      <p:ext uri="{BB962C8B-B14F-4D97-AF65-F5344CB8AC3E}">
        <p14:creationId xmlns:p14="http://schemas.microsoft.com/office/powerpoint/2010/main" val="1711449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6632"/>
            <a:ext cx="8686800" cy="6552727"/>
          </a:xfrm>
        </p:spPr>
        <p:txBody>
          <a:bodyPr>
            <a:normAutofit fontScale="92500" lnSpcReduction="10000"/>
          </a:bodyPr>
          <a:lstStyle/>
          <a:p>
            <a:pPr marL="0" indent="0">
              <a:buNone/>
            </a:pPr>
            <a:r>
              <a:rPr lang="en-US" sz="2000" b="1" dirty="0" smtClean="0">
                <a:solidFill>
                  <a:schemeClr val="bg2">
                    <a:lumMod val="10000"/>
                  </a:schemeClr>
                </a:solidFill>
                <a:latin typeface="Times New Roman" pitchFamily="18" charset="0"/>
                <a:cs typeface="Times New Roman" pitchFamily="18" charset="0"/>
              </a:rPr>
              <a:t>2,Shodhganga</a:t>
            </a:r>
            <a:r>
              <a:rPr lang="en-US" sz="2000" b="1" dirty="0">
                <a:solidFill>
                  <a:schemeClr val="bg2">
                    <a:lumMod val="10000"/>
                  </a:schemeClr>
                </a:solidFill>
                <a:latin typeface="Times New Roman" pitchFamily="18" charset="0"/>
                <a:cs typeface="Times New Roman" pitchFamily="18" charset="0"/>
              </a:rPr>
              <a:t> </a:t>
            </a:r>
          </a:p>
          <a:p>
            <a:pPr>
              <a:buFont typeface="Wingdings" pitchFamily="2" charset="2"/>
              <a:buChar char="v"/>
            </a:pPr>
            <a:r>
              <a:rPr lang="en-US" sz="2000" b="1" dirty="0">
                <a:solidFill>
                  <a:schemeClr val="bg2">
                    <a:lumMod val="10000"/>
                  </a:schemeClr>
                </a:solidFill>
                <a:latin typeface="Times New Roman" pitchFamily="18" charset="0"/>
                <a:cs typeface="Times New Roman" pitchFamily="18" charset="0"/>
              </a:rPr>
              <a:t>A</a:t>
            </a:r>
            <a:r>
              <a:rPr lang="en-US" sz="2000" b="1" dirty="0" smtClean="0">
                <a:solidFill>
                  <a:schemeClr val="bg2">
                    <a:lumMod val="10000"/>
                  </a:schemeClr>
                </a:solidFill>
                <a:latin typeface="Times New Roman" pitchFamily="18" charset="0"/>
                <a:cs typeface="Times New Roman" pitchFamily="18" charset="0"/>
              </a:rPr>
              <a:t> </a:t>
            </a:r>
            <a:r>
              <a:rPr lang="en-US" sz="2000" b="1" dirty="0">
                <a:solidFill>
                  <a:schemeClr val="bg2">
                    <a:lumMod val="10000"/>
                  </a:schemeClr>
                </a:solidFill>
                <a:latin typeface="Times New Roman" pitchFamily="18" charset="0"/>
                <a:cs typeface="Times New Roman" pitchFamily="18" charset="0"/>
              </a:rPr>
              <a:t>reservoir of Indian theses</a:t>
            </a:r>
            <a:r>
              <a:rPr lang="en-US" sz="2000" dirty="0">
                <a:solidFill>
                  <a:schemeClr val="bg2">
                    <a:lumMod val="10000"/>
                  </a:schemeClr>
                </a:solidFill>
                <a:latin typeface="Times New Roman" pitchFamily="18" charset="0"/>
                <a:cs typeface="Times New Roman" pitchFamily="18" charset="0"/>
              </a:rPr>
              <a:t> is a digital repository of theses and dissertations submitted to Indian universities</a:t>
            </a:r>
            <a:r>
              <a:rPr lang="en-US" sz="2000" dirty="0" smtClean="0">
                <a:solidFill>
                  <a:schemeClr val="bg2">
                    <a:lumMod val="10000"/>
                  </a:schemeClr>
                </a:solidFill>
                <a:latin typeface="Times New Roman" pitchFamily="18" charset="0"/>
                <a:cs typeface="Times New Roman" pitchFamily="18" charset="0"/>
              </a:rPr>
              <a:t>.</a:t>
            </a:r>
          </a:p>
          <a:p>
            <a:pPr>
              <a:buFont typeface="Wingdings" pitchFamily="2" charset="2"/>
              <a:buChar char="v"/>
            </a:pPr>
            <a:r>
              <a:rPr lang="en-US" sz="2000" dirty="0" smtClean="0">
                <a:solidFill>
                  <a:schemeClr val="bg2">
                    <a:lumMod val="10000"/>
                  </a:schemeClr>
                </a:solidFill>
                <a:latin typeface="Times New Roman" pitchFamily="18" charset="0"/>
                <a:cs typeface="Times New Roman" pitchFamily="18" charset="0"/>
              </a:rPr>
              <a:t> </a:t>
            </a:r>
            <a:r>
              <a:rPr lang="en-US" sz="2000" dirty="0">
                <a:solidFill>
                  <a:schemeClr val="bg2">
                    <a:lumMod val="10000"/>
                  </a:schemeClr>
                </a:solidFill>
                <a:latin typeface="Times New Roman" pitchFamily="18" charset="0"/>
                <a:cs typeface="Times New Roman" pitchFamily="18" charset="0"/>
              </a:rPr>
              <a:t>It is maintained by INFLIBNET Centre which is an autonomous Inter-University Centre of the University Grants Commission (UGC) of India, was initially located in the campus of Gujarat University, Ahmedabad. </a:t>
            </a:r>
            <a:endParaRPr lang="en-US" sz="2000" dirty="0" smtClean="0">
              <a:solidFill>
                <a:schemeClr val="bg2">
                  <a:lumMod val="10000"/>
                </a:schemeClr>
              </a:solidFill>
              <a:latin typeface="Times New Roman" pitchFamily="18" charset="0"/>
              <a:cs typeface="Times New Roman" pitchFamily="18" charset="0"/>
            </a:endParaRPr>
          </a:p>
          <a:p>
            <a:pPr>
              <a:buFont typeface="Wingdings" pitchFamily="2" charset="2"/>
              <a:buChar char="v"/>
            </a:pPr>
            <a:r>
              <a:rPr lang="en-US" sz="2000" dirty="0" smtClean="0">
                <a:solidFill>
                  <a:schemeClr val="bg2">
                    <a:lumMod val="10000"/>
                  </a:schemeClr>
                </a:solidFill>
                <a:latin typeface="Times New Roman" pitchFamily="18" charset="0"/>
                <a:cs typeface="Times New Roman" pitchFamily="18" charset="0"/>
              </a:rPr>
              <a:t>As </a:t>
            </a:r>
            <a:r>
              <a:rPr lang="en-US" sz="2000" dirty="0">
                <a:solidFill>
                  <a:schemeClr val="bg2">
                    <a:lumMod val="10000"/>
                  </a:schemeClr>
                </a:solidFill>
                <a:latin typeface="Times New Roman" pitchFamily="18" charset="0"/>
                <a:cs typeface="Times New Roman" pitchFamily="18" charset="0"/>
              </a:rPr>
              <a:t>of January 2013, INFLIBNET Centre has moved to its new institutional building at </a:t>
            </a:r>
            <a:r>
              <a:rPr lang="en-US" sz="2000" dirty="0" err="1">
                <a:solidFill>
                  <a:schemeClr val="bg2">
                    <a:lumMod val="10000"/>
                  </a:schemeClr>
                </a:solidFill>
                <a:latin typeface="Times New Roman" pitchFamily="18" charset="0"/>
                <a:cs typeface="Times New Roman" pitchFamily="18" charset="0"/>
              </a:rPr>
              <a:t>infocity</a:t>
            </a:r>
            <a:r>
              <a:rPr lang="en-US" sz="2000" dirty="0">
                <a:solidFill>
                  <a:schemeClr val="bg2">
                    <a:lumMod val="10000"/>
                  </a:schemeClr>
                </a:solidFill>
                <a:latin typeface="Times New Roman" pitchFamily="18" charset="0"/>
                <a:cs typeface="Times New Roman" pitchFamily="18" charset="0"/>
              </a:rPr>
              <a:t>, </a:t>
            </a:r>
            <a:r>
              <a:rPr lang="en-US" sz="2000" dirty="0" err="1" smtClean="0">
                <a:solidFill>
                  <a:schemeClr val="bg2">
                    <a:lumMod val="10000"/>
                  </a:schemeClr>
                </a:solidFill>
                <a:latin typeface="Times New Roman" pitchFamily="18" charset="0"/>
                <a:cs typeface="Times New Roman" pitchFamily="18" charset="0"/>
              </a:rPr>
              <a:t>Gandhinagar</a:t>
            </a:r>
            <a:r>
              <a:rPr lang="en-US" sz="2000" dirty="0">
                <a:solidFill>
                  <a:schemeClr val="bg2">
                    <a:lumMod val="10000"/>
                  </a:schemeClr>
                </a:solidFill>
                <a:latin typeface="Times New Roman" pitchFamily="18" charset="0"/>
                <a:cs typeface="Times New Roman" pitchFamily="18" charset="0"/>
              </a:rPr>
              <a:t> capital of Gujarat. </a:t>
            </a:r>
            <a:endParaRPr lang="en-US" sz="2000" dirty="0" smtClean="0">
              <a:solidFill>
                <a:schemeClr val="bg2">
                  <a:lumMod val="10000"/>
                </a:schemeClr>
              </a:solidFill>
              <a:latin typeface="Times New Roman" pitchFamily="18" charset="0"/>
              <a:cs typeface="Times New Roman" pitchFamily="18" charset="0"/>
            </a:endParaRPr>
          </a:p>
          <a:p>
            <a:pPr>
              <a:buFont typeface="Wingdings" pitchFamily="2" charset="2"/>
              <a:buChar char="v"/>
            </a:pPr>
            <a:r>
              <a:rPr lang="en-US" sz="2000" dirty="0" smtClean="0">
                <a:solidFill>
                  <a:schemeClr val="bg2">
                    <a:lumMod val="10000"/>
                  </a:schemeClr>
                </a:solidFill>
                <a:latin typeface="Times New Roman" pitchFamily="18" charset="0"/>
                <a:cs typeface="Times New Roman" pitchFamily="18" charset="0"/>
              </a:rPr>
              <a:t>As </a:t>
            </a:r>
            <a:r>
              <a:rPr lang="en-US" sz="2000" dirty="0">
                <a:solidFill>
                  <a:schemeClr val="bg2">
                    <a:lumMod val="10000"/>
                  </a:schemeClr>
                </a:solidFill>
                <a:latin typeface="Times New Roman" pitchFamily="18" charset="0"/>
                <a:cs typeface="Times New Roman" pitchFamily="18" charset="0"/>
              </a:rPr>
              <a:t>on 4 October 2016, as many as 293 universities in India have signed </a:t>
            </a:r>
            <a:r>
              <a:rPr lang="en-US" sz="2000" dirty="0" err="1">
                <a:solidFill>
                  <a:schemeClr val="bg2">
                    <a:lumMod val="10000"/>
                  </a:schemeClr>
                </a:solidFill>
                <a:latin typeface="Times New Roman" pitchFamily="18" charset="0"/>
                <a:cs typeface="Times New Roman" pitchFamily="18" charset="0"/>
              </a:rPr>
              <a:t>MoUs</a:t>
            </a:r>
            <a:r>
              <a:rPr lang="en-US" sz="2000" dirty="0">
                <a:solidFill>
                  <a:schemeClr val="bg2">
                    <a:lumMod val="10000"/>
                  </a:schemeClr>
                </a:solidFill>
                <a:latin typeface="Times New Roman" pitchFamily="18" charset="0"/>
                <a:cs typeface="Times New Roman" pitchFamily="18" charset="0"/>
              </a:rPr>
              <a:t> with the INFLIBNET Centre to participate in the </a:t>
            </a:r>
            <a:r>
              <a:rPr lang="en-US" sz="2000" dirty="0" err="1">
                <a:solidFill>
                  <a:schemeClr val="bg2">
                    <a:lumMod val="10000"/>
                  </a:schemeClr>
                </a:solidFill>
                <a:latin typeface="Times New Roman" pitchFamily="18" charset="0"/>
                <a:cs typeface="Times New Roman" pitchFamily="18" charset="0"/>
              </a:rPr>
              <a:t>Shodhganga</a:t>
            </a:r>
            <a:r>
              <a:rPr lang="en-US" sz="2000" dirty="0">
                <a:solidFill>
                  <a:schemeClr val="bg2">
                    <a:lumMod val="10000"/>
                  </a:schemeClr>
                </a:solidFill>
                <a:latin typeface="Times New Roman" pitchFamily="18" charset="0"/>
                <a:cs typeface="Times New Roman" pitchFamily="18" charset="0"/>
              </a:rPr>
              <a:t> project. </a:t>
            </a:r>
            <a:endParaRPr lang="en-US" sz="2000" dirty="0" smtClean="0">
              <a:solidFill>
                <a:schemeClr val="bg2">
                  <a:lumMod val="10000"/>
                </a:schemeClr>
              </a:solidFill>
              <a:latin typeface="Times New Roman" pitchFamily="18" charset="0"/>
              <a:cs typeface="Times New Roman" pitchFamily="18" charset="0"/>
            </a:endParaRPr>
          </a:p>
          <a:p>
            <a:pPr>
              <a:buFont typeface="Wingdings" pitchFamily="2" charset="2"/>
              <a:buChar char="v"/>
            </a:pPr>
            <a:r>
              <a:rPr lang="en-US" sz="2000" dirty="0" smtClean="0">
                <a:solidFill>
                  <a:schemeClr val="bg2">
                    <a:lumMod val="10000"/>
                  </a:schemeClr>
                </a:solidFill>
                <a:latin typeface="Times New Roman" pitchFamily="18" charset="0"/>
                <a:cs typeface="Times New Roman" pitchFamily="18" charset="0"/>
              </a:rPr>
              <a:t>A </a:t>
            </a:r>
            <a:r>
              <a:rPr lang="en-US" sz="2000" dirty="0">
                <a:solidFill>
                  <a:schemeClr val="bg2">
                    <a:lumMod val="10000"/>
                  </a:schemeClr>
                </a:solidFill>
                <a:latin typeface="Times New Roman" pitchFamily="18" charset="0"/>
                <a:cs typeface="Times New Roman" pitchFamily="18" charset="0"/>
              </a:rPr>
              <a:t>further 13 centrally funded technical institutions have also signed </a:t>
            </a:r>
            <a:r>
              <a:rPr lang="en-US" sz="2000" dirty="0" err="1">
                <a:solidFill>
                  <a:schemeClr val="bg2">
                    <a:lumMod val="10000"/>
                  </a:schemeClr>
                </a:solidFill>
                <a:latin typeface="Times New Roman" pitchFamily="18" charset="0"/>
                <a:cs typeface="Times New Roman" pitchFamily="18" charset="0"/>
              </a:rPr>
              <a:t>MoUs</a:t>
            </a:r>
            <a:r>
              <a:rPr lang="en-US" sz="2000" dirty="0">
                <a:solidFill>
                  <a:schemeClr val="bg2">
                    <a:lumMod val="10000"/>
                  </a:schemeClr>
                </a:solidFill>
                <a:latin typeface="Times New Roman" pitchFamily="18" charset="0"/>
                <a:cs typeface="Times New Roman" pitchFamily="18" charset="0"/>
              </a:rPr>
              <a:t> with the Centre to participate in the </a:t>
            </a:r>
            <a:r>
              <a:rPr lang="en-US" sz="2000" dirty="0" err="1">
                <a:solidFill>
                  <a:schemeClr val="bg2">
                    <a:lumMod val="10000"/>
                  </a:schemeClr>
                </a:solidFill>
                <a:latin typeface="Times New Roman" pitchFamily="18" charset="0"/>
                <a:cs typeface="Times New Roman" pitchFamily="18" charset="0"/>
              </a:rPr>
              <a:t>Shodhganga</a:t>
            </a:r>
            <a:r>
              <a:rPr lang="en-US" sz="2000" dirty="0">
                <a:solidFill>
                  <a:schemeClr val="bg2">
                    <a:lumMod val="10000"/>
                  </a:schemeClr>
                </a:solidFill>
                <a:latin typeface="Times New Roman" pitchFamily="18" charset="0"/>
                <a:cs typeface="Times New Roman" pitchFamily="18" charset="0"/>
              </a:rPr>
              <a:t> project. </a:t>
            </a:r>
            <a:endParaRPr lang="en-US" sz="2000" dirty="0" smtClean="0">
              <a:solidFill>
                <a:schemeClr val="bg2">
                  <a:lumMod val="10000"/>
                </a:schemeClr>
              </a:solidFill>
              <a:latin typeface="Times New Roman" pitchFamily="18" charset="0"/>
              <a:cs typeface="Times New Roman" pitchFamily="18" charset="0"/>
            </a:endParaRPr>
          </a:p>
          <a:p>
            <a:pPr>
              <a:buFont typeface="Wingdings" pitchFamily="2" charset="2"/>
              <a:buChar char="v"/>
            </a:pPr>
            <a:r>
              <a:rPr lang="en-US" sz="2000" dirty="0" smtClean="0">
                <a:solidFill>
                  <a:schemeClr val="bg2">
                    <a:lumMod val="10000"/>
                  </a:schemeClr>
                </a:solidFill>
                <a:latin typeface="Times New Roman" pitchFamily="18" charset="0"/>
                <a:cs typeface="Times New Roman" pitchFamily="18" charset="0"/>
              </a:rPr>
              <a:t>The </a:t>
            </a:r>
            <a:r>
              <a:rPr lang="en-US" sz="2000" dirty="0">
                <a:solidFill>
                  <a:schemeClr val="bg2">
                    <a:lumMod val="10000"/>
                  </a:schemeClr>
                </a:solidFill>
                <a:latin typeface="Times New Roman" pitchFamily="18" charset="0"/>
                <a:cs typeface="Times New Roman" pitchFamily="18" charset="0"/>
              </a:rPr>
              <a:t>full text of all the documents submitted to </a:t>
            </a:r>
            <a:r>
              <a:rPr lang="en-US" sz="2000" dirty="0" err="1">
                <a:solidFill>
                  <a:schemeClr val="bg2">
                    <a:lumMod val="10000"/>
                  </a:schemeClr>
                </a:solidFill>
                <a:latin typeface="Times New Roman" pitchFamily="18" charset="0"/>
                <a:cs typeface="Times New Roman" pitchFamily="18" charset="0"/>
              </a:rPr>
              <a:t>Shodhganga</a:t>
            </a:r>
            <a:r>
              <a:rPr lang="en-US" sz="2000" dirty="0">
                <a:solidFill>
                  <a:schemeClr val="bg2">
                    <a:lumMod val="10000"/>
                  </a:schemeClr>
                </a:solidFill>
                <a:latin typeface="Times New Roman" pitchFamily="18" charset="0"/>
                <a:cs typeface="Times New Roman" pitchFamily="18" charset="0"/>
              </a:rPr>
              <a:t> are available to read and to download in open access to the academic community worldwide. </a:t>
            </a:r>
            <a:endParaRPr lang="en-US" sz="2000" dirty="0" smtClean="0">
              <a:solidFill>
                <a:schemeClr val="bg2">
                  <a:lumMod val="10000"/>
                </a:schemeClr>
              </a:solidFill>
              <a:latin typeface="Times New Roman" pitchFamily="18" charset="0"/>
              <a:cs typeface="Times New Roman" pitchFamily="18" charset="0"/>
            </a:endParaRPr>
          </a:p>
          <a:p>
            <a:pPr>
              <a:buFont typeface="Wingdings" pitchFamily="2" charset="2"/>
              <a:buChar char="v"/>
            </a:pPr>
            <a:r>
              <a:rPr lang="en-US" sz="2000" dirty="0" smtClean="0">
                <a:solidFill>
                  <a:schemeClr val="bg2">
                    <a:lumMod val="10000"/>
                  </a:schemeClr>
                </a:solidFill>
                <a:latin typeface="Times New Roman" pitchFamily="18" charset="0"/>
                <a:cs typeface="Times New Roman" pitchFamily="18" charset="0"/>
              </a:rPr>
              <a:t>The </a:t>
            </a:r>
            <a:r>
              <a:rPr lang="en-US" sz="2000" dirty="0">
                <a:solidFill>
                  <a:schemeClr val="bg2">
                    <a:lumMod val="10000"/>
                  </a:schemeClr>
                </a:solidFill>
                <a:latin typeface="Times New Roman" pitchFamily="18" charset="0"/>
                <a:cs typeface="Times New Roman" pitchFamily="18" charset="0"/>
              </a:rPr>
              <a:t>repository has a collection of 2,10,661 theses and 6123 synopses</a:t>
            </a:r>
            <a:r>
              <a:rPr lang="en-US" sz="2000" dirty="0" smtClean="0">
                <a:solidFill>
                  <a:schemeClr val="bg2">
                    <a:lumMod val="10000"/>
                  </a:schemeClr>
                </a:solidFill>
                <a:latin typeface="Times New Roman" pitchFamily="18" charset="0"/>
                <a:cs typeface="Times New Roman" pitchFamily="18" charset="0"/>
              </a:rPr>
              <a:t>.</a:t>
            </a:r>
          </a:p>
          <a:p>
            <a:pPr>
              <a:buFont typeface="Wingdings" pitchFamily="2" charset="2"/>
              <a:buChar char="v"/>
            </a:pPr>
            <a:r>
              <a:rPr lang="en-US" sz="2000" dirty="0" smtClean="0">
                <a:solidFill>
                  <a:schemeClr val="bg2">
                    <a:lumMod val="10000"/>
                  </a:schemeClr>
                </a:solidFill>
                <a:latin typeface="Times New Roman" pitchFamily="18" charset="0"/>
                <a:cs typeface="Times New Roman" pitchFamily="18" charset="0"/>
              </a:rPr>
              <a:t> </a:t>
            </a:r>
            <a:r>
              <a:rPr lang="en-US" sz="2000" dirty="0">
                <a:solidFill>
                  <a:schemeClr val="bg2">
                    <a:lumMod val="10000"/>
                  </a:schemeClr>
                </a:solidFill>
                <a:latin typeface="Times New Roman" pitchFamily="18" charset="0"/>
                <a:cs typeface="Times New Roman" pitchFamily="18" charset="0"/>
              </a:rPr>
              <a:t>The top five universities in terms of the numbers of theses submitted are </a:t>
            </a:r>
            <a:r>
              <a:rPr lang="en-US" sz="2000" dirty="0" smtClean="0">
                <a:solidFill>
                  <a:schemeClr val="bg2">
                    <a:lumMod val="10000"/>
                  </a:schemeClr>
                </a:solidFill>
                <a:latin typeface="Times New Roman" pitchFamily="18" charset="0"/>
                <a:cs typeface="Times New Roman" pitchFamily="18" charset="0"/>
              </a:rPr>
              <a:t>Punjab </a:t>
            </a:r>
            <a:r>
              <a:rPr lang="en-US" sz="2000" dirty="0">
                <a:solidFill>
                  <a:schemeClr val="bg2">
                    <a:lumMod val="10000"/>
                  </a:schemeClr>
                </a:solidFill>
                <a:latin typeface="Times New Roman" pitchFamily="18" charset="0"/>
                <a:cs typeface="Times New Roman" pitchFamily="18" charset="0"/>
              </a:rPr>
              <a:t>University, Aligarh Muslim University, Jawaharlal Nehru </a:t>
            </a:r>
            <a:r>
              <a:rPr lang="en-US" sz="2000" dirty="0" smtClean="0">
                <a:solidFill>
                  <a:schemeClr val="bg2">
                    <a:lumMod val="10000"/>
                  </a:schemeClr>
                </a:solidFill>
                <a:latin typeface="Times New Roman" pitchFamily="18" charset="0"/>
                <a:cs typeface="Times New Roman" pitchFamily="18" charset="0"/>
              </a:rPr>
              <a:t>University</a:t>
            </a:r>
            <a:r>
              <a:rPr lang="en-US" sz="2000" dirty="0">
                <a:solidFill>
                  <a:schemeClr val="bg2">
                    <a:lumMod val="10000"/>
                  </a:schemeClr>
                </a:solidFill>
                <a:latin typeface="Times New Roman" pitchFamily="18" charset="0"/>
                <a:cs typeface="Times New Roman" pitchFamily="18" charset="0"/>
              </a:rPr>
              <a:t>, Karnataka University and Anna University</a:t>
            </a:r>
            <a:r>
              <a:rPr lang="en-US" sz="2000" dirty="0" smtClean="0">
                <a:solidFill>
                  <a:schemeClr val="bg2">
                    <a:lumMod val="10000"/>
                  </a:schemeClr>
                </a:solidFill>
                <a:latin typeface="Times New Roman" pitchFamily="18" charset="0"/>
                <a:cs typeface="Times New Roman" pitchFamily="18" charset="0"/>
              </a:rPr>
              <a:t>.</a:t>
            </a:r>
          </a:p>
          <a:p>
            <a:pPr>
              <a:buFont typeface="Wingdings" pitchFamily="2" charset="2"/>
              <a:buChar char="v"/>
            </a:pPr>
            <a:r>
              <a:rPr lang="en-US" sz="2000" dirty="0" smtClean="0">
                <a:solidFill>
                  <a:schemeClr val="bg2">
                    <a:lumMod val="10000"/>
                  </a:schemeClr>
                </a:solidFill>
                <a:latin typeface="Times New Roman" pitchFamily="18" charset="0"/>
                <a:cs typeface="Times New Roman" pitchFamily="18" charset="0"/>
              </a:rPr>
              <a:t> </a:t>
            </a:r>
            <a:r>
              <a:rPr lang="en-US" sz="2000" dirty="0">
                <a:solidFill>
                  <a:schemeClr val="bg2">
                    <a:lumMod val="10000"/>
                  </a:schemeClr>
                </a:solidFill>
                <a:latin typeface="Times New Roman" pitchFamily="18" charset="0"/>
                <a:cs typeface="Times New Roman" pitchFamily="18" charset="0"/>
              </a:rPr>
              <a:t>The </a:t>
            </a:r>
            <a:r>
              <a:rPr lang="en-US" sz="2000" dirty="0" err="1">
                <a:solidFill>
                  <a:schemeClr val="bg2">
                    <a:lumMod val="10000"/>
                  </a:schemeClr>
                </a:solidFill>
                <a:latin typeface="Times New Roman" pitchFamily="18" charset="0"/>
                <a:cs typeface="Times New Roman" pitchFamily="18" charset="0"/>
              </a:rPr>
              <a:t>Shodhganga</a:t>
            </a:r>
            <a:r>
              <a:rPr lang="en-US" sz="2000" dirty="0">
                <a:solidFill>
                  <a:schemeClr val="bg2">
                    <a:lumMod val="10000"/>
                  </a:schemeClr>
                </a:solidFill>
                <a:latin typeface="Times New Roman" pitchFamily="18" charset="0"/>
                <a:cs typeface="Times New Roman" pitchFamily="18" charset="0"/>
              </a:rPr>
              <a:t> repository was created consequent on the University Grants Commission making it mandatory through regulations issued in June 2009 for all universities to submit soft copies of PhD theses and MPhil dissertations to the UGC for hosting in the INFLIBNET</a:t>
            </a:r>
            <a:endParaRPr lang="en-IN" sz="2000" dirty="0">
              <a:solidFill>
                <a:schemeClr val="bg2">
                  <a:lumMod val="1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724549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32657"/>
            <a:ext cx="8686800" cy="5747470"/>
          </a:xfrm>
        </p:spPr>
        <p:txBody>
          <a:bodyPr>
            <a:normAutofit/>
          </a:bodyPr>
          <a:lstStyle/>
          <a:p>
            <a:pPr marL="0" indent="0">
              <a:buNone/>
            </a:pPr>
            <a:r>
              <a:rPr lang="en-US" sz="2000" dirty="0" smtClean="0">
                <a:solidFill>
                  <a:schemeClr val="accent1">
                    <a:lumMod val="50000"/>
                  </a:schemeClr>
                </a:solidFill>
                <a:latin typeface="Times New Roman" pitchFamily="18" charset="0"/>
                <a:cs typeface="Times New Roman" pitchFamily="18" charset="0"/>
              </a:rPr>
              <a:t>3, </a:t>
            </a:r>
            <a:r>
              <a:rPr lang="en-US" sz="2000" b="1" dirty="0" smtClean="0">
                <a:solidFill>
                  <a:schemeClr val="accent1">
                    <a:lumMod val="50000"/>
                  </a:schemeClr>
                </a:solidFill>
                <a:latin typeface="Times New Roman" pitchFamily="18" charset="0"/>
                <a:cs typeface="Times New Roman" pitchFamily="18" charset="0"/>
              </a:rPr>
              <a:t>www.cds.edu</a:t>
            </a:r>
            <a:r>
              <a:rPr lang="en-US" sz="2000" dirty="0" smtClean="0">
                <a:solidFill>
                  <a:schemeClr val="accent1">
                    <a:lumMod val="50000"/>
                  </a:schemeClr>
                </a:solidFill>
                <a:latin typeface="Times New Roman" pitchFamily="18" charset="0"/>
                <a:cs typeface="Times New Roman" pitchFamily="18" charset="0"/>
              </a:rPr>
              <a:t> </a:t>
            </a:r>
            <a:r>
              <a:rPr lang="en-US" sz="2000" b="1" dirty="0" smtClean="0">
                <a:solidFill>
                  <a:schemeClr val="accent1">
                    <a:lumMod val="50000"/>
                  </a:schemeClr>
                </a:solidFill>
                <a:latin typeface="Times New Roman" pitchFamily="18" charset="0"/>
                <a:cs typeface="Times New Roman" pitchFamily="18" charset="0"/>
              </a:rPr>
              <a:t>(CDS-Centre for Developmental Studies)</a:t>
            </a:r>
          </a:p>
          <a:p>
            <a:endParaRPr lang="en-US" sz="2000" b="1"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Set </a:t>
            </a:r>
            <a:r>
              <a:rPr lang="en-US" sz="2000" dirty="0">
                <a:latin typeface="Times New Roman" pitchFamily="18" charset="0"/>
                <a:cs typeface="Times New Roman" pitchFamily="18" charset="0"/>
              </a:rPr>
              <a:t>up in 1970 by the late famous economist Professor K.N. </a:t>
            </a:r>
            <a:r>
              <a:rPr lang="en-US" sz="2000" dirty="0" smtClean="0">
                <a:latin typeface="Times New Roman" pitchFamily="18" charset="0"/>
                <a:cs typeface="Times New Roman" pitchFamily="18" charset="0"/>
              </a:rPr>
              <a:t>Raj</a:t>
            </a:r>
            <a:endParaRPr 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a:t>
            </a:r>
            <a:r>
              <a:rPr lang="en-US" sz="2000" dirty="0" smtClean="0">
                <a:latin typeface="Times New Roman" pitchFamily="18" charset="0"/>
                <a:cs typeface="Times New Roman" pitchFamily="18" charset="0"/>
              </a:rPr>
              <a:t>he </a:t>
            </a:r>
            <a:r>
              <a:rPr lang="en-US" sz="2000" dirty="0">
                <a:latin typeface="Times New Roman" pitchFamily="18" charset="0"/>
                <a:cs typeface="Times New Roman" pitchFamily="18" charset="0"/>
              </a:rPr>
              <a:t>Centre for Development Studies (CDS) is a self-governing institution known for its research in applied economics and topics germane to socio-economic development, pedagogy, and training </a:t>
            </a:r>
            <a:r>
              <a:rPr lang="en-US" sz="2000" dirty="0" err="1">
                <a:latin typeface="Times New Roman" pitchFamily="18" charset="0"/>
                <a:cs typeface="Times New Roman" pitchFamily="18" charset="0"/>
              </a:rPr>
              <a:t>programmes</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CDS is housed in </a:t>
            </a:r>
            <a:r>
              <a:rPr lang="en-US" sz="2000" dirty="0" err="1">
                <a:latin typeface="Times New Roman" pitchFamily="18" charset="0"/>
                <a:cs typeface="Times New Roman" pitchFamily="18" charset="0"/>
              </a:rPr>
              <a:t>Prasanth</a:t>
            </a:r>
            <a:r>
              <a:rPr lang="en-US" sz="2000" dirty="0">
                <a:latin typeface="Times New Roman" pitchFamily="18" charset="0"/>
                <a:cs typeface="Times New Roman" pitchFamily="18" charset="0"/>
              </a:rPr>
              <a:t> Nagar in the Thiruvananthapuram city</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It is easily accessible by road, rail and air.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10 acre campus is designed and delivered by renowned architect and builder Padma </a:t>
            </a:r>
            <a:r>
              <a:rPr lang="en-US" sz="2000" dirty="0" err="1">
                <a:latin typeface="Times New Roman" pitchFamily="18" charset="0"/>
                <a:cs typeface="Times New Roman" pitchFamily="18" charset="0"/>
              </a:rPr>
              <a:t>Shri</a:t>
            </a:r>
            <a:r>
              <a:rPr lang="en-US" sz="2000" dirty="0">
                <a:latin typeface="Times New Roman" pitchFamily="18" charset="0"/>
                <a:cs typeface="Times New Roman" pitchFamily="18" charset="0"/>
              </a:rPr>
              <a:t> Laurie Baker.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K. N. Raj Library at CDS is one of the biggest repositories of books in South India with over 1,70,000 titles in economics and related disciplines and subscribing to about 260 print and 2800 online professional journals</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It has a faculty strength of about 20</a:t>
            </a:r>
            <a:r>
              <a:rPr lang="en-US" sz="2000" dirty="0" smtClean="0">
                <a:latin typeface="Times New Roman" pitchFamily="18" charset="0"/>
                <a:cs typeface="Times New Roman" pitchFamily="18" charset="0"/>
              </a:rPr>
              <a:t>.</a:t>
            </a: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val="497438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76673"/>
            <a:ext cx="8686800" cy="5603454"/>
          </a:xfrm>
        </p:spPr>
        <p:txBody>
          <a:bodyPr>
            <a:normAutofit/>
          </a:bodyPr>
          <a:lstStyle/>
          <a:p>
            <a:r>
              <a:rPr lang="en-IN" sz="2000" b="1" dirty="0" smtClean="0">
                <a:solidFill>
                  <a:srgbClr val="C00000"/>
                </a:solidFill>
                <a:latin typeface="Times New Roman" pitchFamily="18" charset="0"/>
                <a:cs typeface="Times New Roman" pitchFamily="18" charset="0"/>
              </a:rPr>
              <a:t>Define Historical Fact</a:t>
            </a:r>
          </a:p>
          <a:p>
            <a:endParaRPr lang="en-US" sz="2000" dirty="0" smtClean="0">
              <a:latin typeface="Times New Roman" pitchFamily="18" charset="0"/>
              <a:cs typeface="Times New Roman" pitchFamily="18" charset="0"/>
            </a:endParaRPr>
          </a:p>
          <a:p>
            <a:r>
              <a:rPr lang="en-US" sz="2000" dirty="0" smtClean="0">
                <a:solidFill>
                  <a:srgbClr val="C00000"/>
                </a:solidFill>
                <a:latin typeface="Times New Roman" pitchFamily="18" charset="0"/>
                <a:cs typeface="Times New Roman" pitchFamily="18" charset="0"/>
              </a:rPr>
              <a:t>A </a:t>
            </a:r>
            <a:r>
              <a:rPr lang="en-US" sz="2000" dirty="0">
                <a:solidFill>
                  <a:srgbClr val="C00000"/>
                </a:solidFill>
                <a:latin typeface="Times New Roman" pitchFamily="18" charset="0"/>
                <a:cs typeface="Times New Roman" pitchFamily="18" charset="0"/>
              </a:rPr>
              <a:t>historical fact is a fact about the past. </a:t>
            </a:r>
            <a:endParaRPr lang="en-US" sz="2000" dirty="0" smtClean="0">
              <a:solidFill>
                <a:srgbClr val="C00000"/>
              </a:solidFill>
              <a:latin typeface="Times New Roman" pitchFamily="18" charset="0"/>
              <a:cs typeface="Times New Roman" pitchFamily="18" charset="0"/>
            </a:endParaRPr>
          </a:p>
          <a:p>
            <a:r>
              <a:rPr lang="en-US" sz="2000" dirty="0" smtClean="0">
                <a:solidFill>
                  <a:srgbClr val="C00000"/>
                </a:solidFill>
                <a:latin typeface="Times New Roman" pitchFamily="18" charset="0"/>
                <a:cs typeface="Times New Roman" pitchFamily="18" charset="0"/>
              </a:rPr>
              <a:t>It </a:t>
            </a:r>
            <a:r>
              <a:rPr lang="en-US" sz="2000" dirty="0">
                <a:solidFill>
                  <a:srgbClr val="C00000"/>
                </a:solidFill>
                <a:latin typeface="Times New Roman" pitchFamily="18" charset="0"/>
                <a:cs typeface="Times New Roman" pitchFamily="18" charset="0"/>
              </a:rPr>
              <a:t>answers the very basic question, "What happened?" </a:t>
            </a:r>
            <a:endParaRPr lang="en-US" sz="2000" dirty="0" smtClean="0">
              <a:solidFill>
                <a:srgbClr val="C00000"/>
              </a:solidFill>
              <a:latin typeface="Times New Roman" pitchFamily="18" charset="0"/>
              <a:cs typeface="Times New Roman" pitchFamily="18" charset="0"/>
            </a:endParaRPr>
          </a:p>
          <a:p>
            <a:r>
              <a:rPr lang="en-US" sz="2000" dirty="0" smtClean="0">
                <a:solidFill>
                  <a:srgbClr val="C00000"/>
                </a:solidFill>
                <a:latin typeface="Times New Roman" pitchFamily="18" charset="0"/>
                <a:cs typeface="Times New Roman" pitchFamily="18" charset="0"/>
              </a:rPr>
              <a:t>Yet </a:t>
            </a:r>
            <a:r>
              <a:rPr lang="en-US" sz="2000" dirty="0">
                <a:solidFill>
                  <a:srgbClr val="C00000"/>
                </a:solidFill>
                <a:latin typeface="Times New Roman" pitchFamily="18" charset="0"/>
                <a:cs typeface="Times New Roman" pitchFamily="18" charset="0"/>
              </a:rPr>
              <a:t>beyond merely listing the events in chronological order, historians try to discover </a:t>
            </a:r>
            <a:r>
              <a:rPr lang="en-US" sz="2000" i="1" dirty="0">
                <a:solidFill>
                  <a:srgbClr val="C00000"/>
                </a:solidFill>
                <a:latin typeface="Times New Roman" pitchFamily="18" charset="0"/>
                <a:cs typeface="Times New Roman" pitchFamily="18" charset="0"/>
              </a:rPr>
              <a:t>why</a:t>
            </a:r>
            <a:r>
              <a:rPr lang="en-US" sz="2000" dirty="0">
                <a:solidFill>
                  <a:srgbClr val="C00000"/>
                </a:solidFill>
                <a:latin typeface="Times New Roman" pitchFamily="18" charset="0"/>
                <a:cs typeface="Times New Roman" pitchFamily="18" charset="0"/>
              </a:rPr>
              <a:t> events happened, what circumstances contributed to their </a:t>
            </a:r>
            <a:r>
              <a:rPr lang="en-US" sz="2000" i="1" dirty="0">
                <a:solidFill>
                  <a:srgbClr val="C00000"/>
                </a:solidFill>
                <a:latin typeface="Times New Roman" pitchFamily="18" charset="0"/>
                <a:cs typeface="Times New Roman" pitchFamily="18" charset="0"/>
              </a:rPr>
              <a:t>cause</a:t>
            </a:r>
            <a:r>
              <a:rPr lang="en-US" sz="2000" dirty="0">
                <a:solidFill>
                  <a:srgbClr val="C00000"/>
                </a:solidFill>
                <a:latin typeface="Times New Roman" pitchFamily="18" charset="0"/>
                <a:cs typeface="Times New Roman" pitchFamily="18" charset="0"/>
              </a:rPr>
              <a:t>, </a:t>
            </a:r>
            <a:r>
              <a:rPr lang="en-US" sz="2000" dirty="0" smtClean="0">
                <a:solidFill>
                  <a:srgbClr val="C00000"/>
                </a:solidFill>
                <a:latin typeface="Times New Roman" pitchFamily="18" charset="0"/>
                <a:cs typeface="Times New Roman" pitchFamily="18" charset="0"/>
              </a:rPr>
              <a:t>what </a:t>
            </a:r>
            <a:r>
              <a:rPr lang="en-US" sz="2000" dirty="0">
                <a:solidFill>
                  <a:srgbClr val="C00000"/>
                </a:solidFill>
                <a:latin typeface="Times New Roman" pitchFamily="18" charset="0"/>
                <a:cs typeface="Times New Roman" pitchFamily="18" charset="0"/>
              </a:rPr>
              <a:t>subsequent </a:t>
            </a:r>
            <a:r>
              <a:rPr lang="en-US" sz="2000" i="1" dirty="0">
                <a:solidFill>
                  <a:srgbClr val="C00000"/>
                </a:solidFill>
                <a:latin typeface="Times New Roman" pitchFamily="18" charset="0"/>
                <a:cs typeface="Times New Roman" pitchFamily="18" charset="0"/>
              </a:rPr>
              <a:t>effects</a:t>
            </a:r>
            <a:r>
              <a:rPr lang="en-US" sz="2000" dirty="0">
                <a:solidFill>
                  <a:srgbClr val="C00000"/>
                </a:solidFill>
                <a:latin typeface="Times New Roman" pitchFamily="18" charset="0"/>
                <a:cs typeface="Times New Roman" pitchFamily="18" charset="0"/>
              </a:rPr>
              <a:t> they had, and how they were </a:t>
            </a:r>
            <a:r>
              <a:rPr lang="en-US" sz="2000" i="1" dirty="0">
                <a:solidFill>
                  <a:srgbClr val="C00000"/>
                </a:solidFill>
                <a:latin typeface="Times New Roman" pitchFamily="18" charset="0"/>
                <a:cs typeface="Times New Roman" pitchFamily="18" charset="0"/>
              </a:rPr>
              <a:t>interpreted</a:t>
            </a:r>
            <a:r>
              <a:rPr lang="en-US" sz="2000" dirty="0" smtClean="0">
                <a:solidFill>
                  <a:srgbClr val="C00000"/>
                </a:solidFill>
                <a:latin typeface="Times New Roman" pitchFamily="18" charset="0"/>
                <a:cs typeface="Times New Roman" pitchFamily="18" charset="0"/>
              </a:rPr>
              <a:t>.</a:t>
            </a:r>
          </a:p>
          <a:p>
            <a:r>
              <a:rPr lang="en-US" sz="2000" dirty="0">
                <a:solidFill>
                  <a:srgbClr val="C00000"/>
                </a:solidFill>
                <a:latin typeface="Times New Roman" pitchFamily="18" charset="0"/>
                <a:cs typeface="Times New Roman" pitchFamily="18" charset="0"/>
              </a:rPr>
              <a:t>In an effort to get at what really happened, historians compare stories from a wide variety of </a:t>
            </a:r>
            <a:r>
              <a:rPr lang="en-US" sz="2000" dirty="0" smtClean="0">
                <a:solidFill>
                  <a:srgbClr val="C00000"/>
                </a:solidFill>
                <a:latin typeface="Times New Roman" pitchFamily="18" charset="0"/>
                <a:cs typeface="Times New Roman" pitchFamily="18" charset="0"/>
              </a:rPr>
              <a:t>sources</a:t>
            </a:r>
          </a:p>
          <a:p>
            <a:r>
              <a:rPr lang="en-US" sz="2000" dirty="0" smtClean="0">
                <a:solidFill>
                  <a:srgbClr val="C00000"/>
                </a:solidFill>
                <a:latin typeface="Times New Roman" pitchFamily="18" charset="0"/>
                <a:cs typeface="Times New Roman" pitchFamily="18" charset="0"/>
              </a:rPr>
              <a:t> </a:t>
            </a:r>
            <a:r>
              <a:rPr lang="en-US" sz="2000" dirty="0">
                <a:solidFill>
                  <a:srgbClr val="C00000"/>
                </a:solidFill>
                <a:latin typeface="Times New Roman" pitchFamily="18" charset="0"/>
                <a:cs typeface="Times New Roman" pitchFamily="18" charset="0"/>
              </a:rPr>
              <a:t>Accounts are compared with archeological findings. </a:t>
            </a:r>
            <a:endParaRPr lang="en-US" sz="2000" dirty="0" smtClean="0">
              <a:solidFill>
                <a:srgbClr val="C00000"/>
              </a:solidFill>
              <a:latin typeface="Times New Roman" pitchFamily="18" charset="0"/>
              <a:cs typeface="Times New Roman" pitchFamily="18" charset="0"/>
            </a:endParaRPr>
          </a:p>
          <a:p>
            <a:r>
              <a:rPr lang="en-US" sz="2000" dirty="0" smtClean="0">
                <a:solidFill>
                  <a:srgbClr val="C00000"/>
                </a:solidFill>
                <a:latin typeface="Times New Roman" pitchFamily="18" charset="0"/>
                <a:cs typeface="Times New Roman" pitchFamily="18" charset="0"/>
              </a:rPr>
              <a:t>Neither </a:t>
            </a:r>
            <a:r>
              <a:rPr lang="en-US" sz="2000" dirty="0">
                <a:solidFill>
                  <a:srgbClr val="C00000"/>
                </a:solidFill>
                <a:latin typeface="Times New Roman" pitchFamily="18" charset="0"/>
                <a:cs typeface="Times New Roman" pitchFamily="18" charset="0"/>
              </a:rPr>
              <a:t>history nor archeology is an exact science, but technique and technology improvements over the years have enabled them both to make stronger and stronger cases for their accounts of the past.</a:t>
            </a:r>
            <a:endParaRPr lang="en-IN" sz="20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36376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32657"/>
            <a:ext cx="8686800" cy="5747470"/>
          </a:xfrm>
        </p:spPr>
        <p:txBody>
          <a:bodyPr>
            <a:normAutofit/>
          </a:bodyPr>
          <a:lstStyle/>
          <a:p>
            <a:pPr marL="0" indent="0">
              <a:buNone/>
            </a:pPr>
            <a:endParaRPr lang="en-US" sz="2000" dirty="0" smtClean="0">
              <a:solidFill>
                <a:schemeClr val="accent1">
                  <a:lumMod val="50000"/>
                </a:schemeClr>
              </a:solidFill>
              <a:latin typeface="Times New Roman" pitchFamily="18" charset="0"/>
              <a:cs typeface="Times New Roman" pitchFamily="18" charset="0"/>
            </a:endParaRPr>
          </a:p>
          <a:p>
            <a:pPr marL="0" indent="0">
              <a:buNone/>
            </a:pPr>
            <a:r>
              <a:rPr lang="en-US" sz="2000" dirty="0" smtClean="0">
                <a:solidFill>
                  <a:schemeClr val="accent1">
                    <a:lumMod val="50000"/>
                  </a:schemeClr>
                </a:solidFill>
                <a:latin typeface="Times New Roman" pitchFamily="18" charset="0"/>
                <a:cs typeface="Times New Roman" pitchFamily="18" charset="0"/>
              </a:rPr>
              <a:t>The </a:t>
            </a:r>
            <a:r>
              <a:rPr lang="en-US" sz="2000" dirty="0">
                <a:solidFill>
                  <a:schemeClr val="accent1">
                    <a:lumMod val="50000"/>
                  </a:schemeClr>
                </a:solidFill>
                <a:latin typeface="Times New Roman" pitchFamily="18" charset="0"/>
                <a:cs typeface="Times New Roman" pitchFamily="18" charset="0"/>
              </a:rPr>
              <a:t>Organizational </a:t>
            </a:r>
            <a:r>
              <a:rPr lang="en-US" sz="2000" dirty="0" smtClean="0">
                <a:solidFill>
                  <a:schemeClr val="accent1">
                    <a:lumMod val="50000"/>
                  </a:schemeClr>
                </a:solidFill>
                <a:latin typeface="Times New Roman" pitchFamily="18" charset="0"/>
                <a:cs typeface="Times New Roman" pitchFamily="18" charset="0"/>
              </a:rPr>
              <a:t>Structure</a:t>
            </a:r>
            <a:endParaRPr lang="en-US" sz="2000" dirty="0">
              <a:solidFill>
                <a:schemeClr val="accent1">
                  <a:lumMod val="50000"/>
                </a:schemeClr>
              </a:solidFill>
              <a:latin typeface="Times New Roman" pitchFamily="18" charset="0"/>
              <a:cs typeface="Times New Roman" pitchFamily="18" charset="0"/>
            </a:endParaRPr>
          </a:p>
          <a:p>
            <a:endParaRPr lang="en-US" sz="2000" dirty="0" smtClean="0">
              <a:solidFill>
                <a:schemeClr val="accent1">
                  <a:lumMod val="50000"/>
                </a:schemeClr>
              </a:solidFill>
              <a:latin typeface="Times New Roman" pitchFamily="18" charset="0"/>
              <a:cs typeface="Times New Roman" pitchFamily="18" charset="0"/>
            </a:endParaRPr>
          </a:p>
          <a:p>
            <a:r>
              <a:rPr lang="en-US" sz="2000" dirty="0" smtClean="0">
                <a:solidFill>
                  <a:schemeClr val="accent1">
                    <a:lumMod val="50000"/>
                  </a:schemeClr>
                </a:solidFill>
                <a:latin typeface="Times New Roman" pitchFamily="18" charset="0"/>
                <a:cs typeface="Times New Roman" pitchFamily="18" charset="0"/>
              </a:rPr>
              <a:t>The </a:t>
            </a:r>
            <a:r>
              <a:rPr lang="en-US" sz="2000" dirty="0">
                <a:solidFill>
                  <a:schemeClr val="accent1">
                    <a:lumMod val="50000"/>
                  </a:schemeClr>
                </a:solidFill>
                <a:latin typeface="Times New Roman" pitchFamily="18" charset="0"/>
                <a:cs typeface="Times New Roman" pitchFamily="18" charset="0"/>
              </a:rPr>
              <a:t>core financial support to the Centre comes from the Government of Kerala and the Indian Council of Social Science Research. </a:t>
            </a:r>
            <a:endParaRPr lang="en-US" sz="2000" dirty="0" smtClean="0">
              <a:solidFill>
                <a:schemeClr val="accent1">
                  <a:lumMod val="50000"/>
                </a:schemeClr>
              </a:solidFill>
              <a:latin typeface="Times New Roman" pitchFamily="18" charset="0"/>
              <a:cs typeface="Times New Roman" pitchFamily="18" charset="0"/>
            </a:endParaRPr>
          </a:p>
          <a:p>
            <a:r>
              <a:rPr lang="en-US" sz="2000" dirty="0" smtClean="0">
                <a:solidFill>
                  <a:schemeClr val="accent1">
                    <a:lumMod val="50000"/>
                  </a:schemeClr>
                </a:solidFill>
                <a:latin typeface="Times New Roman" pitchFamily="18" charset="0"/>
                <a:cs typeface="Times New Roman" pitchFamily="18" charset="0"/>
              </a:rPr>
              <a:t>Reserve </a:t>
            </a:r>
            <a:r>
              <a:rPr lang="en-US" sz="2000" dirty="0">
                <a:solidFill>
                  <a:schemeClr val="accent1">
                    <a:lumMod val="50000"/>
                  </a:schemeClr>
                </a:solidFill>
                <a:latin typeface="Times New Roman" pitchFamily="18" charset="0"/>
                <a:cs typeface="Times New Roman" pitchFamily="18" charset="0"/>
              </a:rPr>
              <a:t>Bank of India and the NITI </a:t>
            </a:r>
            <a:r>
              <a:rPr lang="en-US" sz="2000" dirty="0" err="1">
                <a:solidFill>
                  <a:schemeClr val="accent1">
                    <a:lumMod val="50000"/>
                  </a:schemeClr>
                </a:solidFill>
                <a:latin typeface="Times New Roman" pitchFamily="18" charset="0"/>
                <a:cs typeface="Times New Roman" pitchFamily="18" charset="0"/>
              </a:rPr>
              <a:t>Ayog</a:t>
            </a:r>
            <a:r>
              <a:rPr lang="en-US" sz="2000" dirty="0">
                <a:solidFill>
                  <a:schemeClr val="accent1">
                    <a:lumMod val="50000"/>
                  </a:schemeClr>
                </a:solidFill>
                <a:latin typeface="Times New Roman" pitchFamily="18" charset="0"/>
                <a:cs typeface="Times New Roman" pitchFamily="18" charset="0"/>
              </a:rPr>
              <a:t> (formerly Planning Commission of India) have instituted endowment units for research in selected areas at CDS. </a:t>
            </a:r>
            <a:endParaRPr lang="en-US" sz="2000" dirty="0" smtClean="0">
              <a:solidFill>
                <a:schemeClr val="accent1">
                  <a:lumMod val="50000"/>
                </a:schemeClr>
              </a:solidFill>
              <a:latin typeface="Times New Roman" pitchFamily="18" charset="0"/>
              <a:cs typeface="Times New Roman" pitchFamily="18" charset="0"/>
            </a:endParaRPr>
          </a:p>
          <a:p>
            <a:r>
              <a:rPr lang="en-US" sz="2000" dirty="0" smtClean="0">
                <a:solidFill>
                  <a:schemeClr val="accent1">
                    <a:lumMod val="50000"/>
                  </a:schemeClr>
                </a:solidFill>
                <a:latin typeface="Times New Roman" pitchFamily="18" charset="0"/>
                <a:cs typeface="Times New Roman" pitchFamily="18" charset="0"/>
              </a:rPr>
              <a:t>The</a:t>
            </a:r>
            <a:r>
              <a:rPr lang="en-US" sz="2000" dirty="0">
                <a:solidFill>
                  <a:schemeClr val="accent1">
                    <a:lumMod val="50000"/>
                  </a:schemeClr>
                </a:solidFill>
                <a:latin typeface="Times New Roman" pitchFamily="18" charset="0"/>
                <a:cs typeface="Times New Roman" pitchFamily="18" charset="0"/>
              </a:rPr>
              <a:t> Union Ministry of Overseas Indian Affairs has established a migration unit at CDS to study issues relating to international migration from India.</a:t>
            </a:r>
          </a:p>
          <a:p>
            <a:r>
              <a:rPr lang="en-US" sz="2000" dirty="0">
                <a:solidFill>
                  <a:schemeClr val="accent1">
                    <a:lumMod val="50000"/>
                  </a:schemeClr>
                </a:solidFill>
                <a:latin typeface="Times New Roman" pitchFamily="18" charset="0"/>
                <a:cs typeface="Times New Roman" pitchFamily="18" charset="0"/>
              </a:rPr>
              <a:t>The governance of CDS rests with the Governing Body consisting of academicians from across India.</a:t>
            </a:r>
          </a:p>
          <a:p>
            <a:r>
              <a:rPr lang="en-US" sz="2000" dirty="0">
                <a:solidFill>
                  <a:schemeClr val="accent1">
                    <a:lumMod val="50000"/>
                  </a:schemeClr>
                </a:solidFill>
                <a:latin typeface="Times New Roman" pitchFamily="18" charset="0"/>
                <a:cs typeface="Times New Roman" pitchFamily="18" charset="0"/>
              </a:rPr>
              <a:t>The present chairman of the Governing Body is </a:t>
            </a:r>
            <a:r>
              <a:rPr lang="en-US" sz="2000" dirty="0" err="1">
                <a:solidFill>
                  <a:schemeClr val="accent1">
                    <a:lumMod val="50000"/>
                  </a:schemeClr>
                </a:solidFill>
                <a:latin typeface="Times New Roman" pitchFamily="18" charset="0"/>
                <a:cs typeface="Times New Roman" pitchFamily="18" charset="0"/>
              </a:rPr>
              <a:t>Shri</a:t>
            </a:r>
            <a:r>
              <a:rPr lang="en-US" sz="2000" dirty="0">
                <a:solidFill>
                  <a:schemeClr val="accent1">
                    <a:lumMod val="50000"/>
                  </a:schemeClr>
                </a:solidFill>
                <a:latin typeface="Times New Roman" pitchFamily="18" charset="0"/>
                <a:cs typeface="Times New Roman" pitchFamily="18" charset="0"/>
              </a:rPr>
              <a:t>. K. M. Chandrasekhar </a:t>
            </a:r>
            <a:r>
              <a:rPr lang="en-US" sz="2000" dirty="0" smtClean="0">
                <a:solidFill>
                  <a:schemeClr val="accent1">
                    <a:lumMod val="50000"/>
                  </a:schemeClr>
                </a:solidFill>
                <a:latin typeface="Times New Roman" pitchFamily="18" charset="0"/>
                <a:cs typeface="Times New Roman" pitchFamily="18" charset="0"/>
              </a:rPr>
              <a:t>I.A.S.</a:t>
            </a:r>
          </a:p>
          <a:p>
            <a:r>
              <a:rPr lang="en-US" sz="2000" dirty="0">
                <a:solidFill>
                  <a:schemeClr val="accent1">
                    <a:lumMod val="50000"/>
                  </a:schemeClr>
                </a:solidFill>
                <a:latin typeface="Times New Roman" pitchFamily="18" charset="0"/>
                <a:cs typeface="Times New Roman" pitchFamily="18" charset="0"/>
              </a:rPr>
              <a:t> The current director is Professor Sunil Mani.</a:t>
            </a:r>
          </a:p>
          <a:p>
            <a:endParaRPr lang="en-IN" sz="2000" dirty="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706620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20689"/>
            <a:ext cx="8686800" cy="5459438"/>
          </a:xfrm>
        </p:spPr>
        <p:txBody>
          <a:bodyPr>
            <a:noAutofit/>
          </a:bodyPr>
          <a:lstStyle/>
          <a:p>
            <a:r>
              <a:rPr lang="en-US" sz="1600" b="1" dirty="0">
                <a:solidFill>
                  <a:srgbClr val="FF0000"/>
                </a:solidFill>
                <a:latin typeface="Times New Roman" pitchFamily="18" charset="0"/>
                <a:cs typeface="Times New Roman" pitchFamily="18" charset="0"/>
              </a:rPr>
              <a:t>Verification and Authenticity of Data </a:t>
            </a:r>
            <a:endParaRPr lang="en-US" sz="1600" dirty="0">
              <a:solidFill>
                <a:srgbClr val="FF0000"/>
              </a:solidFill>
              <a:latin typeface="Times New Roman" pitchFamily="18" charset="0"/>
              <a:cs typeface="Times New Roman" pitchFamily="18" charset="0"/>
            </a:endParaRPr>
          </a:p>
          <a:p>
            <a:endParaRPr lang="en-US" sz="1600" dirty="0">
              <a:solidFill>
                <a:srgbClr val="FF0000"/>
              </a:solidFill>
              <a:latin typeface="Times New Roman" pitchFamily="18" charset="0"/>
              <a:cs typeface="Times New Roman" pitchFamily="18" charset="0"/>
            </a:endParaRPr>
          </a:p>
          <a:p>
            <a:r>
              <a:rPr lang="en-US" sz="1600" dirty="0" smtClean="0">
                <a:solidFill>
                  <a:srgbClr val="FF0000"/>
                </a:solidFill>
                <a:latin typeface="Times New Roman" pitchFamily="18" charset="0"/>
                <a:cs typeface="Times New Roman" pitchFamily="18" charset="0"/>
              </a:rPr>
              <a:t>The </a:t>
            </a:r>
            <a:r>
              <a:rPr lang="en-US" sz="1600" dirty="0">
                <a:solidFill>
                  <a:srgbClr val="FF0000"/>
                </a:solidFill>
                <a:latin typeface="Times New Roman" pitchFamily="18" charset="0"/>
                <a:cs typeface="Times New Roman" pitchFamily="18" charset="0"/>
              </a:rPr>
              <a:t>data of historical sources is subject to two types of evaluation. These two </a:t>
            </a:r>
            <a:r>
              <a:rPr lang="en-US" sz="1600" dirty="0" smtClean="0">
                <a:solidFill>
                  <a:srgbClr val="FF0000"/>
                </a:solidFill>
                <a:latin typeface="Times New Roman" pitchFamily="18" charset="0"/>
                <a:cs typeface="Times New Roman" pitchFamily="18" charset="0"/>
              </a:rPr>
              <a:t>types </a:t>
            </a:r>
            <a:r>
              <a:rPr lang="en-US" sz="1600" dirty="0">
                <a:solidFill>
                  <a:srgbClr val="FF0000"/>
                </a:solidFill>
                <a:latin typeface="Times New Roman" pitchFamily="18" charset="0"/>
                <a:cs typeface="Times New Roman" pitchFamily="18" charset="0"/>
              </a:rPr>
              <a:t>are: (i) external evaluation or external criticism and (ii) internal evaluation or </a:t>
            </a:r>
            <a:r>
              <a:rPr lang="en-US" sz="1600" dirty="0" smtClean="0">
                <a:solidFill>
                  <a:srgbClr val="FF0000"/>
                </a:solidFill>
                <a:latin typeface="Times New Roman" pitchFamily="18" charset="0"/>
                <a:cs typeface="Times New Roman" pitchFamily="18" charset="0"/>
              </a:rPr>
              <a:t>internal </a:t>
            </a:r>
            <a:r>
              <a:rPr lang="en-US" sz="1600" dirty="0">
                <a:solidFill>
                  <a:srgbClr val="FF0000"/>
                </a:solidFill>
                <a:latin typeface="Times New Roman" pitchFamily="18" charset="0"/>
                <a:cs typeface="Times New Roman" pitchFamily="18" charset="0"/>
              </a:rPr>
              <a:t>criticism</a:t>
            </a:r>
            <a:r>
              <a:rPr lang="en-US" sz="1600" dirty="0" smtClean="0">
                <a:solidFill>
                  <a:srgbClr val="FF0000"/>
                </a:solidFill>
                <a:latin typeface="Times New Roman" pitchFamily="18" charset="0"/>
                <a:cs typeface="Times New Roman" pitchFamily="18" charset="0"/>
              </a:rPr>
              <a:t>.</a:t>
            </a:r>
          </a:p>
          <a:p>
            <a:r>
              <a:rPr lang="en-US" sz="1600" dirty="0" smtClean="0">
                <a:solidFill>
                  <a:srgbClr val="FF0000"/>
                </a:solidFill>
                <a:latin typeface="Times New Roman" pitchFamily="18" charset="0"/>
                <a:cs typeface="Times New Roman" pitchFamily="18" charset="0"/>
              </a:rPr>
              <a:t> </a:t>
            </a:r>
            <a:r>
              <a:rPr lang="en-US" sz="1600" dirty="0">
                <a:solidFill>
                  <a:srgbClr val="FF0000"/>
                </a:solidFill>
                <a:latin typeface="Times New Roman" pitchFamily="18" charset="0"/>
                <a:cs typeface="Times New Roman" pitchFamily="18" charset="0"/>
              </a:rPr>
              <a:t>Let us now look at these in detail. </a:t>
            </a:r>
          </a:p>
          <a:p>
            <a:r>
              <a:rPr lang="en-US" sz="1600" b="1" dirty="0">
                <a:solidFill>
                  <a:srgbClr val="FF0000"/>
                </a:solidFill>
                <a:latin typeface="Times New Roman" pitchFamily="18" charset="0"/>
                <a:cs typeface="Times New Roman" pitchFamily="18" charset="0"/>
              </a:rPr>
              <a:t>(1) External Criticism(Heuristics or Lower Criticism): </a:t>
            </a:r>
            <a:endParaRPr lang="en-US" sz="1600" dirty="0">
              <a:solidFill>
                <a:srgbClr val="FF0000"/>
              </a:solidFill>
              <a:latin typeface="Times New Roman" pitchFamily="18" charset="0"/>
              <a:cs typeface="Times New Roman" pitchFamily="18" charset="0"/>
            </a:endParaRPr>
          </a:p>
          <a:p>
            <a:r>
              <a:rPr lang="en-US" sz="1600" dirty="0">
                <a:solidFill>
                  <a:srgbClr val="FF0000"/>
                </a:solidFill>
                <a:latin typeface="Times New Roman" pitchFamily="18" charset="0"/>
                <a:cs typeface="Times New Roman" pitchFamily="18" charset="0"/>
              </a:rPr>
              <a:t>The technique of testing the degree of authenticity of document is called </a:t>
            </a:r>
            <a:r>
              <a:rPr lang="en-US" sz="1600" dirty="0" smtClean="0">
                <a:solidFill>
                  <a:srgbClr val="FF0000"/>
                </a:solidFill>
                <a:latin typeface="Times New Roman" pitchFamily="18" charset="0"/>
                <a:cs typeface="Times New Roman" pitchFamily="18" charset="0"/>
              </a:rPr>
              <a:t>External </a:t>
            </a:r>
            <a:r>
              <a:rPr lang="en-US" sz="1600" dirty="0">
                <a:solidFill>
                  <a:srgbClr val="FF0000"/>
                </a:solidFill>
                <a:latin typeface="Times New Roman" pitchFamily="18" charset="0"/>
                <a:cs typeface="Times New Roman" pitchFamily="18" charset="0"/>
              </a:rPr>
              <a:t>Criticism or Heuristics or Lower Criticism. </a:t>
            </a:r>
            <a:endParaRPr lang="en-US" sz="1600" dirty="0" smtClean="0">
              <a:solidFill>
                <a:srgbClr val="FF0000"/>
              </a:solidFill>
              <a:latin typeface="Times New Roman" pitchFamily="18" charset="0"/>
              <a:cs typeface="Times New Roman" pitchFamily="18" charset="0"/>
            </a:endParaRPr>
          </a:p>
          <a:p>
            <a:r>
              <a:rPr lang="en-US" sz="1600" dirty="0" smtClean="0">
                <a:solidFill>
                  <a:srgbClr val="FF0000"/>
                </a:solidFill>
                <a:latin typeface="Times New Roman" pitchFamily="18" charset="0"/>
                <a:cs typeface="Times New Roman" pitchFamily="18" charset="0"/>
              </a:rPr>
              <a:t>The </a:t>
            </a:r>
            <a:r>
              <a:rPr lang="en-US" sz="1600" dirty="0">
                <a:solidFill>
                  <a:srgbClr val="FF0000"/>
                </a:solidFill>
                <a:latin typeface="Times New Roman" pitchFamily="18" charset="0"/>
                <a:cs typeface="Times New Roman" pitchFamily="18" charset="0"/>
              </a:rPr>
              <a:t>‘External Criticism’ is of a </a:t>
            </a:r>
            <a:r>
              <a:rPr lang="en-US" sz="1600" b="1" dirty="0" smtClean="0">
                <a:solidFill>
                  <a:srgbClr val="FF0000"/>
                </a:solidFill>
                <a:latin typeface="Times New Roman" pitchFamily="18" charset="0"/>
                <a:cs typeface="Times New Roman" pitchFamily="18" charset="0"/>
              </a:rPr>
              <a:t>Data </a:t>
            </a:r>
            <a:r>
              <a:rPr lang="en-US" sz="1600" b="1" dirty="0">
                <a:solidFill>
                  <a:srgbClr val="FF0000"/>
                </a:solidFill>
                <a:latin typeface="Times New Roman" pitchFamily="18" charset="0"/>
                <a:cs typeface="Times New Roman" pitchFamily="18" charset="0"/>
              </a:rPr>
              <a:t>Collection or Literature Review </a:t>
            </a:r>
            <a:endParaRPr lang="en-US" sz="1600" dirty="0">
              <a:solidFill>
                <a:srgbClr val="FF0000"/>
              </a:solidFill>
              <a:latin typeface="Times New Roman" pitchFamily="18" charset="0"/>
              <a:cs typeface="Times New Roman" pitchFamily="18" charset="0"/>
            </a:endParaRPr>
          </a:p>
          <a:p>
            <a:r>
              <a:rPr lang="en-US" sz="1600" dirty="0">
                <a:solidFill>
                  <a:srgbClr val="FF0000"/>
                </a:solidFill>
                <a:latin typeface="Times New Roman" pitchFamily="18" charset="0"/>
                <a:cs typeface="Times New Roman" pitchFamily="18" charset="0"/>
              </a:rPr>
              <a:t>This step involves identifying, locating, and collecting information pertaining to the </a:t>
            </a:r>
            <a:r>
              <a:rPr lang="en-US" sz="1600" dirty="0" smtClean="0">
                <a:solidFill>
                  <a:srgbClr val="FF0000"/>
                </a:solidFill>
                <a:latin typeface="Times New Roman" pitchFamily="18" charset="0"/>
                <a:cs typeface="Times New Roman" pitchFamily="18" charset="0"/>
              </a:rPr>
              <a:t>research </a:t>
            </a:r>
            <a:r>
              <a:rPr lang="en-US" sz="1600" dirty="0">
                <a:solidFill>
                  <a:srgbClr val="FF0000"/>
                </a:solidFill>
                <a:latin typeface="Times New Roman" pitchFamily="18" charset="0"/>
                <a:cs typeface="Times New Roman" pitchFamily="18" charset="0"/>
              </a:rPr>
              <a:t>topic. </a:t>
            </a:r>
            <a:r>
              <a:rPr lang="en-US" sz="1600" dirty="0" smtClean="0">
                <a:solidFill>
                  <a:srgbClr val="FF0000"/>
                </a:solidFill>
                <a:latin typeface="Times New Roman" pitchFamily="18" charset="0"/>
                <a:cs typeface="Times New Roman" pitchFamily="18" charset="0"/>
              </a:rPr>
              <a:t> </a:t>
            </a:r>
            <a:endParaRPr lang="en-US" sz="1600" dirty="0">
              <a:solidFill>
                <a:srgbClr val="FF0000"/>
              </a:solidFill>
              <a:latin typeface="Times New Roman" pitchFamily="18" charset="0"/>
              <a:cs typeface="Times New Roman" pitchFamily="18" charset="0"/>
            </a:endParaRPr>
          </a:p>
          <a:p>
            <a:r>
              <a:rPr lang="en-US" sz="1600" dirty="0">
                <a:solidFill>
                  <a:srgbClr val="FF0000"/>
                </a:solidFill>
                <a:latin typeface="Times New Roman" pitchFamily="18" charset="0"/>
                <a:cs typeface="Times New Roman" pitchFamily="18" charset="0"/>
              </a:rPr>
              <a:t>The information sources are often contained in documents such as diaries or </a:t>
            </a:r>
            <a:r>
              <a:rPr lang="en-US" sz="1600" dirty="0" smtClean="0">
                <a:solidFill>
                  <a:srgbClr val="FF0000"/>
                </a:solidFill>
                <a:latin typeface="Times New Roman" pitchFamily="18" charset="0"/>
                <a:cs typeface="Times New Roman" pitchFamily="18" charset="0"/>
              </a:rPr>
              <a:t>newspapers</a:t>
            </a:r>
            <a:r>
              <a:rPr lang="en-US" sz="1600" dirty="0">
                <a:solidFill>
                  <a:srgbClr val="FF0000"/>
                </a:solidFill>
                <a:latin typeface="Times New Roman" pitchFamily="18" charset="0"/>
                <a:cs typeface="Times New Roman" pitchFamily="18" charset="0"/>
              </a:rPr>
              <a:t>, records, photographs, relics, and interviews with individuals who have </a:t>
            </a:r>
            <a:r>
              <a:rPr lang="en-US" sz="1600" dirty="0" smtClean="0">
                <a:solidFill>
                  <a:srgbClr val="FF0000"/>
                </a:solidFill>
                <a:latin typeface="Times New Roman" pitchFamily="18" charset="0"/>
                <a:cs typeface="Times New Roman" pitchFamily="18" charset="0"/>
              </a:rPr>
              <a:t>had </a:t>
            </a:r>
            <a:r>
              <a:rPr lang="en-US" sz="1600" dirty="0">
                <a:solidFill>
                  <a:srgbClr val="FF0000"/>
                </a:solidFill>
                <a:latin typeface="Times New Roman" pitchFamily="18" charset="0"/>
                <a:cs typeface="Times New Roman" pitchFamily="18" charset="0"/>
              </a:rPr>
              <a:t>experience with or have knowledge of the research topic. </a:t>
            </a:r>
          </a:p>
          <a:p>
            <a:r>
              <a:rPr lang="en-US" sz="1600" dirty="0" smtClean="0">
                <a:solidFill>
                  <a:srgbClr val="FF0000"/>
                </a:solidFill>
                <a:latin typeface="Times New Roman" pitchFamily="18" charset="0"/>
                <a:cs typeface="Times New Roman" pitchFamily="18" charset="0"/>
              </a:rPr>
              <a:t> </a:t>
            </a:r>
            <a:r>
              <a:rPr lang="en-US" sz="1600" dirty="0">
                <a:solidFill>
                  <a:srgbClr val="FF0000"/>
                </a:solidFill>
                <a:latin typeface="Times New Roman" pitchFamily="18" charset="0"/>
                <a:cs typeface="Times New Roman" pitchFamily="18" charset="0"/>
              </a:rPr>
              <a:t>Interviews with individuals who have knowledge of the research topic are called oral </a:t>
            </a:r>
            <a:r>
              <a:rPr lang="en-US" sz="1600" dirty="0" smtClean="0">
                <a:solidFill>
                  <a:srgbClr val="FF0000"/>
                </a:solidFill>
                <a:latin typeface="Times New Roman" pitchFamily="18" charset="0"/>
                <a:cs typeface="Times New Roman" pitchFamily="18" charset="0"/>
              </a:rPr>
              <a:t>histories</a:t>
            </a:r>
            <a:r>
              <a:rPr lang="en-US" sz="1600" dirty="0">
                <a:solidFill>
                  <a:srgbClr val="FF0000"/>
                </a:solidFill>
                <a:latin typeface="Times New Roman" pitchFamily="18" charset="0"/>
                <a:cs typeface="Times New Roman" pitchFamily="18" charset="0"/>
              </a:rPr>
              <a:t>. </a:t>
            </a:r>
          </a:p>
          <a:p>
            <a:r>
              <a:rPr lang="en-US" sz="1600" dirty="0">
                <a:solidFill>
                  <a:srgbClr val="FF0000"/>
                </a:solidFill>
                <a:latin typeface="Times New Roman" pitchFamily="18" charset="0"/>
                <a:cs typeface="Times New Roman" pitchFamily="18" charset="0"/>
              </a:rPr>
              <a:t>The documents, records, oral histories, and other information sources can be primary </a:t>
            </a:r>
            <a:r>
              <a:rPr lang="en-US" sz="1600" dirty="0" smtClean="0">
                <a:solidFill>
                  <a:srgbClr val="FF0000"/>
                </a:solidFill>
                <a:latin typeface="Times New Roman" pitchFamily="18" charset="0"/>
                <a:cs typeface="Times New Roman" pitchFamily="18" charset="0"/>
              </a:rPr>
              <a:t>or </a:t>
            </a:r>
            <a:r>
              <a:rPr lang="en-US" sz="1600" dirty="0">
                <a:solidFill>
                  <a:srgbClr val="FF0000"/>
                </a:solidFill>
                <a:latin typeface="Times New Roman" pitchFamily="18" charset="0"/>
                <a:cs typeface="Times New Roman" pitchFamily="18" charset="0"/>
              </a:rPr>
              <a:t>secondary sources. </a:t>
            </a:r>
          </a:p>
          <a:p>
            <a:r>
              <a:rPr lang="en-US" sz="1600" dirty="0" smtClean="0">
                <a:solidFill>
                  <a:srgbClr val="FF0000"/>
                </a:solidFill>
                <a:latin typeface="Times New Roman" pitchFamily="18" charset="0"/>
                <a:cs typeface="Times New Roman" pitchFamily="18" charset="0"/>
              </a:rPr>
              <a:t>The </a:t>
            </a:r>
            <a:r>
              <a:rPr lang="en-US" sz="1600" dirty="0">
                <a:solidFill>
                  <a:srgbClr val="FF0000"/>
                </a:solidFill>
                <a:latin typeface="Times New Roman" pitchFamily="18" charset="0"/>
                <a:cs typeface="Times New Roman" pitchFamily="18" charset="0"/>
              </a:rPr>
              <a:t>problem of authenticity of document arises more in case of manuscripts than the </a:t>
            </a:r>
          </a:p>
          <a:p>
            <a:r>
              <a:rPr lang="en-US" sz="1600" dirty="0">
                <a:solidFill>
                  <a:srgbClr val="FF0000"/>
                </a:solidFill>
                <a:latin typeface="Times New Roman" pitchFamily="18" charset="0"/>
                <a:cs typeface="Times New Roman" pitchFamily="18" charset="0"/>
              </a:rPr>
              <a:t>printed documents because the printed document have already been authenticated by </a:t>
            </a:r>
          </a:p>
          <a:p>
            <a:r>
              <a:rPr lang="en-US" sz="1600" dirty="0">
                <a:solidFill>
                  <a:srgbClr val="FF0000"/>
                </a:solidFill>
                <a:latin typeface="Times New Roman" pitchFamily="18" charset="0"/>
                <a:cs typeface="Times New Roman" pitchFamily="18" charset="0"/>
              </a:rPr>
              <a:t>the editor</a:t>
            </a:r>
            <a:endParaRPr lang="en-IN" sz="1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32314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92697"/>
            <a:ext cx="8686800" cy="5387430"/>
          </a:xfrm>
        </p:spPr>
        <p:txBody>
          <a:bodyPr>
            <a:normAutofit lnSpcReduction="10000"/>
          </a:bodyPr>
          <a:lstStyle/>
          <a:p>
            <a:endParaRPr lang="en-US" sz="1800" dirty="0" smtClean="0">
              <a:solidFill>
                <a:srgbClr val="FF0000"/>
              </a:solidFill>
              <a:latin typeface="Times New Roman" pitchFamily="18" charset="0"/>
              <a:cs typeface="Times New Roman" pitchFamily="18" charset="0"/>
            </a:endParaRPr>
          </a:p>
          <a:p>
            <a:r>
              <a:rPr lang="en-US" sz="1800" dirty="0" smtClean="0">
                <a:solidFill>
                  <a:srgbClr val="FF0000"/>
                </a:solidFill>
                <a:latin typeface="Times New Roman" pitchFamily="18" charset="0"/>
                <a:cs typeface="Times New Roman" pitchFamily="18" charset="0"/>
              </a:rPr>
              <a:t>Historian </a:t>
            </a:r>
            <a:r>
              <a:rPr lang="en-US" sz="1800" dirty="0">
                <a:solidFill>
                  <a:srgbClr val="FF0000"/>
                </a:solidFill>
                <a:latin typeface="Times New Roman" pitchFamily="18" charset="0"/>
                <a:cs typeface="Times New Roman" pitchFamily="18" charset="0"/>
              </a:rPr>
              <a:t>has to resort to a number of tests to determine the authenticity of a </a:t>
            </a:r>
            <a:r>
              <a:rPr lang="en-US" sz="1800" dirty="0" smtClean="0">
                <a:solidFill>
                  <a:srgbClr val="FF0000"/>
                </a:solidFill>
                <a:latin typeface="Times New Roman" pitchFamily="18" charset="0"/>
                <a:cs typeface="Times New Roman" pitchFamily="18" charset="0"/>
              </a:rPr>
              <a:t>particular </a:t>
            </a:r>
            <a:r>
              <a:rPr lang="en-US" sz="1800" dirty="0">
                <a:solidFill>
                  <a:srgbClr val="FF0000"/>
                </a:solidFill>
                <a:latin typeface="Times New Roman" pitchFamily="18" charset="0"/>
                <a:cs typeface="Times New Roman" pitchFamily="18" charset="0"/>
              </a:rPr>
              <a:t>document in his proposed area of research such as— ‘Authorship’ the first </a:t>
            </a:r>
            <a:r>
              <a:rPr lang="en-US" sz="1800" dirty="0" smtClean="0">
                <a:solidFill>
                  <a:srgbClr val="FF0000"/>
                </a:solidFill>
                <a:latin typeface="Times New Roman" pitchFamily="18" charset="0"/>
                <a:cs typeface="Times New Roman" pitchFamily="18" charset="0"/>
              </a:rPr>
              <a:t>question </a:t>
            </a:r>
            <a:r>
              <a:rPr lang="en-US" sz="1800" dirty="0">
                <a:solidFill>
                  <a:srgbClr val="FF0000"/>
                </a:solidFill>
                <a:latin typeface="Times New Roman" pitchFamily="18" charset="0"/>
                <a:cs typeface="Times New Roman" pitchFamily="18" charset="0"/>
              </a:rPr>
              <a:t>while examining the authenticity of a document is its author. </a:t>
            </a:r>
            <a:endParaRPr lang="en-US" sz="1800" dirty="0" smtClean="0">
              <a:solidFill>
                <a:srgbClr val="FF0000"/>
              </a:solidFill>
              <a:latin typeface="Times New Roman" pitchFamily="18" charset="0"/>
              <a:cs typeface="Times New Roman" pitchFamily="18" charset="0"/>
            </a:endParaRPr>
          </a:p>
          <a:p>
            <a:r>
              <a:rPr lang="en-US" sz="1800" dirty="0" smtClean="0">
                <a:solidFill>
                  <a:srgbClr val="FF0000"/>
                </a:solidFill>
                <a:latin typeface="Times New Roman" pitchFamily="18" charset="0"/>
                <a:cs typeface="Times New Roman" pitchFamily="18" charset="0"/>
              </a:rPr>
              <a:t>Even </a:t>
            </a:r>
            <a:r>
              <a:rPr lang="en-US" sz="1800" dirty="0">
                <a:solidFill>
                  <a:srgbClr val="FF0000"/>
                </a:solidFill>
                <a:latin typeface="Times New Roman" pitchFamily="18" charset="0"/>
                <a:cs typeface="Times New Roman" pitchFamily="18" charset="0"/>
              </a:rPr>
              <a:t>the </a:t>
            </a:r>
            <a:r>
              <a:rPr lang="en-US" sz="1800" dirty="0" smtClean="0">
                <a:solidFill>
                  <a:srgbClr val="FF0000"/>
                </a:solidFill>
                <a:latin typeface="Times New Roman" pitchFamily="18" charset="0"/>
                <a:cs typeface="Times New Roman" pitchFamily="18" charset="0"/>
              </a:rPr>
              <a:t>anonymous </a:t>
            </a:r>
            <a:r>
              <a:rPr lang="en-US" sz="1800" dirty="0">
                <a:solidFill>
                  <a:srgbClr val="FF0000"/>
                </a:solidFill>
                <a:latin typeface="Times New Roman" pitchFamily="18" charset="0"/>
                <a:cs typeface="Times New Roman" pitchFamily="18" charset="0"/>
              </a:rPr>
              <a:t>writings can provide us useful and important knowledge. </a:t>
            </a:r>
            <a:endParaRPr lang="en-US" sz="1800" dirty="0" smtClean="0">
              <a:solidFill>
                <a:srgbClr val="FF0000"/>
              </a:solidFill>
              <a:latin typeface="Times New Roman" pitchFamily="18" charset="0"/>
              <a:cs typeface="Times New Roman" pitchFamily="18" charset="0"/>
            </a:endParaRPr>
          </a:p>
          <a:p>
            <a:r>
              <a:rPr lang="en-US" sz="1800" dirty="0" smtClean="0">
                <a:solidFill>
                  <a:srgbClr val="FF0000"/>
                </a:solidFill>
                <a:latin typeface="Times New Roman" pitchFamily="18" charset="0"/>
                <a:cs typeface="Times New Roman" pitchFamily="18" charset="0"/>
              </a:rPr>
              <a:t>But </a:t>
            </a:r>
            <a:r>
              <a:rPr lang="en-US" sz="1800" dirty="0">
                <a:solidFill>
                  <a:srgbClr val="FF0000"/>
                </a:solidFill>
                <a:latin typeface="Times New Roman" pitchFamily="18" charset="0"/>
                <a:cs typeface="Times New Roman" pitchFamily="18" charset="0"/>
              </a:rPr>
              <a:t>the </a:t>
            </a:r>
            <a:r>
              <a:rPr lang="en-US" sz="1800" dirty="0" smtClean="0">
                <a:solidFill>
                  <a:srgbClr val="FF0000"/>
                </a:solidFill>
                <a:latin typeface="Times New Roman" pitchFamily="18" charset="0"/>
                <a:cs typeface="Times New Roman" pitchFamily="18" charset="0"/>
              </a:rPr>
              <a:t>discovery </a:t>
            </a:r>
            <a:r>
              <a:rPr lang="en-US" sz="1800" dirty="0">
                <a:solidFill>
                  <a:srgbClr val="FF0000"/>
                </a:solidFill>
                <a:latin typeface="Times New Roman" pitchFamily="18" charset="0"/>
                <a:cs typeface="Times New Roman" pitchFamily="18" charset="0"/>
              </a:rPr>
              <a:t>of an author’s or writer’s name adds the authenticity of the information </a:t>
            </a:r>
            <a:r>
              <a:rPr lang="en-US" sz="1800" dirty="0" smtClean="0">
                <a:solidFill>
                  <a:srgbClr val="FF0000"/>
                </a:solidFill>
                <a:latin typeface="Times New Roman" pitchFamily="18" charset="0"/>
                <a:cs typeface="Times New Roman" pitchFamily="18" charset="0"/>
              </a:rPr>
              <a:t>because </a:t>
            </a:r>
            <a:r>
              <a:rPr lang="en-US" sz="1800" dirty="0">
                <a:solidFill>
                  <a:srgbClr val="FF0000"/>
                </a:solidFill>
                <a:latin typeface="Times New Roman" pitchFamily="18" charset="0"/>
                <a:cs typeface="Times New Roman" pitchFamily="18" charset="0"/>
              </a:rPr>
              <a:t>of the character, connections and trust worthiness of author determines the </a:t>
            </a:r>
            <a:r>
              <a:rPr lang="en-US" sz="1800" dirty="0" smtClean="0">
                <a:solidFill>
                  <a:srgbClr val="FF0000"/>
                </a:solidFill>
                <a:latin typeface="Times New Roman" pitchFamily="18" charset="0"/>
                <a:cs typeface="Times New Roman" pitchFamily="18" charset="0"/>
              </a:rPr>
              <a:t>authenticity</a:t>
            </a:r>
            <a:r>
              <a:rPr lang="en-US" sz="1800" dirty="0">
                <a:solidFill>
                  <a:srgbClr val="FF0000"/>
                </a:solidFill>
                <a:latin typeface="Times New Roman" pitchFamily="18" charset="0"/>
                <a:cs typeface="Times New Roman" pitchFamily="18" charset="0"/>
              </a:rPr>
              <a:t>. </a:t>
            </a:r>
          </a:p>
          <a:p>
            <a:r>
              <a:rPr lang="en-US" sz="1800" dirty="0">
                <a:solidFill>
                  <a:srgbClr val="FF0000"/>
                </a:solidFill>
                <a:latin typeface="Times New Roman" pitchFamily="18" charset="0"/>
                <a:cs typeface="Times New Roman" pitchFamily="18" charset="0"/>
              </a:rPr>
              <a:t>Secondly, “Date of Document”, i.e. the time, place of publication of the </a:t>
            </a:r>
            <a:r>
              <a:rPr lang="en-US" sz="1800" dirty="0" smtClean="0">
                <a:solidFill>
                  <a:srgbClr val="FF0000"/>
                </a:solidFill>
                <a:latin typeface="Times New Roman" pitchFamily="18" charset="0"/>
                <a:cs typeface="Times New Roman" pitchFamily="18" charset="0"/>
              </a:rPr>
              <a:t>document </a:t>
            </a:r>
            <a:r>
              <a:rPr lang="en-US" sz="1800" dirty="0">
                <a:solidFill>
                  <a:srgbClr val="FF0000"/>
                </a:solidFill>
                <a:latin typeface="Times New Roman" pitchFamily="18" charset="0"/>
                <a:cs typeface="Times New Roman" pitchFamily="18" charset="0"/>
              </a:rPr>
              <a:t>must be inquired to determine the authenticity of the document. </a:t>
            </a:r>
            <a:endParaRPr lang="en-US" sz="1800" dirty="0" smtClean="0">
              <a:solidFill>
                <a:srgbClr val="FF0000"/>
              </a:solidFill>
              <a:latin typeface="Times New Roman" pitchFamily="18" charset="0"/>
              <a:cs typeface="Times New Roman" pitchFamily="18" charset="0"/>
            </a:endParaRPr>
          </a:p>
          <a:p>
            <a:r>
              <a:rPr lang="en-US" sz="1800" dirty="0" smtClean="0">
                <a:solidFill>
                  <a:srgbClr val="FF0000"/>
                </a:solidFill>
                <a:latin typeface="Times New Roman" pitchFamily="18" charset="0"/>
                <a:cs typeface="Times New Roman" pitchFamily="18" charset="0"/>
              </a:rPr>
              <a:t>In </a:t>
            </a:r>
            <a:r>
              <a:rPr lang="en-US" sz="1800" dirty="0">
                <a:solidFill>
                  <a:srgbClr val="FF0000"/>
                </a:solidFill>
                <a:latin typeface="Times New Roman" pitchFamily="18" charset="0"/>
                <a:cs typeface="Times New Roman" pitchFamily="18" charset="0"/>
              </a:rPr>
              <a:t>the </a:t>
            </a:r>
            <a:r>
              <a:rPr lang="en-US" sz="1800" dirty="0" smtClean="0">
                <a:solidFill>
                  <a:srgbClr val="FF0000"/>
                </a:solidFill>
                <a:latin typeface="Times New Roman" pitchFamily="18" charset="0"/>
                <a:cs typeface="Times New Roman" pitchFamily="18" charset="0"/>
              </a:rPr>
              <a:t>modern </a:t>
            </a:r>
            <a:r>
              <a:rPr lang="en-US" sz="1800" dirty="0">
                <a:solidFill>
                  <a:srgbClr val="FF0000"/>
                </a:solidFill>
                <a:latin typeface="Times New Roman" pitchFamily="18" charset="0"/>
                <a:cs typeface="Times New Roman" pitchFamily="18" charset="0"/>
              </a:rPr>
              <a:t>publications year and place of publication is indicated on the book or </a:t>
            </a:r>
            <a:r>
              <a:rPr lang="en-US" sz="1800" dirty="0" smtClean="0">
                <a:solidFill>
                  <a:srgbClr val="FF0000"/>
                </a:solidFill>
                <a:latin typeface="Times New Roman" pitchFamily="18" charset="0"/>
                <a:cs typeface="Times New Roman" pitchFamily="18" charset="0"/>
              </a:rPr>
              <a:t>document </a:t>
            </a:r>
            <a:r>
              <a:rPr lang="en-US" sz="1800" dirty="0">
                <a:solidFill>
                  <a:srgbClr val="FF0000"/>
                </a:solidFill>
                <a:latin typeface="Times New Roman" pitchFamily="18" charset="0"/>
                <a:cs typeface="Times New Roman" pitchFamily="18" charset="0"/>
              </a:rPr>
              <a:t>on the title page or back side (over leaf). </a:t>
            </a:r>
            <a:endParaRPr lang="en-US" sz="1800" dirty="0" smtClean="0">
              <a:solidFill>
                <a:srgbClr val="FF0000"/>
              </a:solidFill>
              <a:latin typeface="Times New Roman" pitchFamily="18" charset="0"/>
              <a:cs typeface="Times New Roman" pitchFamily="18" charset="0"/>
            </a:endParaRPr>
          </a:p>
          <a:p>
            <a:r>
              <a:rPr lang="en-US" sz="1800" dirty="0" smtClean="0">
                <a:solidFill>
                  <a:srgbClr val="FF0000"/>
                </a:solidFill>
                <a:latin typeface="Times New Roman" pitchFamily="18" charset="0"/>
                <a:cs typeface="Times New Roman" pitchFamily="18" charset="0"/>
              </a:rPr>
              <a:t>However </a:t>
            </a:r>
            <a:r>
              <a:rPr lang="en-US" sz="1800" dirty="0">
                <a:solidFill>
                  <a:srgbClr val="FF0000"/>
                </a:solidFill>
                <a:latin typeface="Times New Roman" pitchFamily="18" charset="0"/>
                <a:cs typeface="Times New Roman" pitchFamily="18" charset="0"/>
              </a:rPr>
              <a:t>in old manuscript where </a:t>
            </a:r>
            <a:r>
              <a:rPr lang="en-US" sz="1800" dirty="0" smtClean="0">
                <a:solidFill>
                  <a:srgbClr val="FF0000"/>
                </a:solidFill>
                <a:latin typeface="Times New Roman" pitchFamily="18" charset="0"/>
                <a:cs typeface="Times New Roman" pitchFamily="18" charset="0"/>
              </a:rPr>
              <a:t>the </a:t>
            </a:r>
            <a:r>
              <a:rPr lang="en-US" sz="1800" dirty="0">
                <a:solidFill>
                  <a:srgbClr val="FF0000"/>
                </a:solidFill>
                <a:latin typeface="Times New Roman" pitchFamily="18" charset="0"/>
                <a:cs typeface="Times New Roman" pitchFamily="18" charset="0"/>
              </a:rPr>
              <a:t>data and place are absent it can be found out from the language or from the date of </a:t>
            </a:r>
            <a:r>
              <a:rPr lang="en-US" sz="1800" dirty="0" smtClean="0">
                <a:solidFill>
                  <a:srgbClr val="FF0000"/>
                </a:solidFill>
                <a:latin typeface="Times New Roman" pitchFamily="18" charset="0"/>
                <a:cs typeface="Times New Roman" pitchFamily="18" charset="0"/>
              </a:rPr>
              <a:t>birth </a:t>
            </a:r>
            <a:r>
              <a:rPr lang="en-US" sz="1800" dirty="0">
                <a:solidFill>
                  <a:srgbClr val="FF0000"/>
                </a:solidFill>
                <a:latin typeface="Times New Roman" pitchFamily="18" charset="0"/>
                <a:cs typeface="Times New Roman" pitchFamily="18" charset="0"/>
              </a:rPr>
              <a:t>and death of author. </a:t>
            </a:r>
          </a:p>
          <a:p>
            <a:r>
              <a:rPr lang="en-US" sz="1800" dirty="0">
                <a:solidFill>
                  <a:srgbClr val="FF0000"/>
                </a:solidFill>
                <a:latin typeface="Times New Roman" pitchFamily="18" charset="0"/>
                <a:cs typeface="Times New Roman" pitchFamily="18" charset="0"/>
              </a:rPr>
              <a:t>Thirdly, the historian confronts with the textual errors which may be either </a:t>
            </a:r>
            <a:r>
              <a:rPr lang="en-US" sz="1800" dirty="0" smtClean="0">
                <a:solidFill>
                  <a:srgbClr val="FF0000"/>
                </a:solidFill>
                <a:latin typeface="Times New Roman" pitchFamily="18" charset="0"/>
                <a:cs typeface="Times New Roman" pitchFamily="18" charset="0"/>
              </a:rPr>
              <a:t>unintentional </a:t>
            </a:r>
            <a:r>
              <a:rPr lang="en-US" sz="1800" dirty="0">
                <a:solidFill>
                  <a:srgbClr val="FF0000"/>
                </a:solidFill>
                <a:latin typeface="Times New Roman" pitchFamily="18" charset="0"/>
                <a:cs typeface="Times New Roman" pitchFamily="18" charset="0"/>
              </a:rPr>
              <a:t>or deliberately committed. </a:t>
            </a:r>
            <a:endParaRPr lang="en-US" sz="1800" dirty="0" smtClean="0">
              <a:solidFill>
                <a:srgbClr val="FF0000"/>
              </a:solidFill>
              <a:latin typeface="Times New Roman" pitchFamily="18" charset="0"/>
              <a:cs typeface="Times New Roman" pitchFamily="18" charset="0"/>
            </a:endParaRPr>
          </a:p>
          <a:p>
            <a:r>
              <a:rPr lang="en-US" sz="1800" dirty="0" smtClean="0">
                <a:solidFill>
                  <a:srgbClr val="FF0000"/>
                </a:solidFill>
                <a:latin typeface="Times New Roman" pitchFamily="18" charset="0"/>
                <a:cs typeface="Times New Roman" pitchFamily="18" charset="0"/>
              </a:rPr>
              <a:t>Unintentional </a:t>
            </a:r>
            <a:r>
              <a:rPr lang="en-US" sz="1800" dirty="0">
                <a:solidFill>
                  <a:srgbClr val="FF0000"/>
                </a:solidFill>
                <a:latin typeface="Times New Roman" pitchFamily="18" charset="0"/>
                <a:cs typeface="Times New Roman" pitchFamily="18" charset="0"/>
              </a:rPr>
              <a:t>error can take place in the </a:t>
            </a:r>
            <a:r>
              <a:rPr lang="en-US" sz="1800" dirty="0" smtClean="0">
                <a:solidFill>
                  <a:srgbClr val="FF0000"/>
                </a:solidFill>
                <a:latin typeface="Times New Roman" pitchFamily="18" charset="0"/>
                <a:cs typeface="Times New Roman" pitchFamily="18" charset="0"/>
              </a:rPr>
              <a:t>copies </a:t>
            </a:r>
            <a:r>
              <a:rPr lang="en-US" sz="1800" dirty="0">
                <a:solidFill>
                  <a:srgbClr val="FF0000"/>
                </a:solidFill>
                <a:latin typeface="Times New Roman" pitchFamily="18" charset="0"/>
                <a:cs typeface="Times New Roman" pitchFamily="18" charset="0"/>
              </a:rPr>
              <a:t>of the documents (originals are not available). </a:t>
            </a:r>
            <a:endParaRPr lang="en-US" sz="1800" dirty="0" smtClean="0">
              <a:solidFill>
                <a:srgbClr val="FF0000"/>
              </a:solidFill>
              <a:latin typeface="Times New Roman" pitchFamily="18" charset="0"/>
              <a:cs typeface="Times New Roman" pitchFamily="18" charset="0"/>
            </a:endParaRPr>
          </a:p>
          <a:p>
            <a:r>
              <a:rPr lang="en-US" sz="1800" dirty="0" smtClean="0">
                <a:solidFill>
                  <a:srgbClr val="FF0000"/>
                </a:solidFill>
                <a:latin typeface="Times New Roman" pitchFamily="18" charset="0"/>
                <a:cs typeface="Times New Roman" pitchFamily="18" charset="0"/>
              </a:rPr>
              <a:t>These </a:t>
            </a:r>
            <a:r>
              <a:rPr lang="en-US" sz="1800" dirty="0">
                <a:solidFill>
                  <a:srgbClr val="FF0000"/>
                </a:solidFill>
                <a:latin typeface="Times New Roman" pitchFamily="18" charset="0"/>
                <a:cs typeface="Times New Roman" pitchFamily="18" charset="0"/>
              </a:rPr>
              <a:t>mistakes may be caused </a:t>
            </a:r>
            <a:r>
              <a:rPr lang="en-US" sz="1800" dirty="0" smtClean="0">
                <a:solidFill>
                  <a:srgbClr val="FF0000"/>
                </a:solidFill>
                <a:latin typeface="Times New Roman" pitchFamily="18" charset="0"/>
                <a:cs typeface="Times New Roman" pitchFamily="18" charset="0"/>
              </a:rPr>
              <a:t>by </a:t>
            </a:r>
            <a:r>
              <a:rPr lang="en-US" sz="1800" dirty="0">
                <a:solidFill>
                  <a:srgbClr val="FF0000"/>
                </a:solidFill>
                <a:latin typeface="Times New Roman" pitchFamily="18" charset="0"/>
                <a:cs typeface="Times New Roman" pitchFamily="18" charset="0"/>
              </a:rPr>
              <a:t>the scribe, typist or printer. </a:t>
            </a:r>
            <a:endParaRPr lang="en-IN" sz="1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32217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76673"/>
            <a:ext cx="8686800" cy="5603454"/>
          </a:xfrm>
        </p:spPr>
        <p:txBody>
          <a:bodyPr>
            <a:normAutofit/>
          </a:bodyPr>
          <a:lstStyle/>
          <a:p>
            <a:pPr marL="0" indent="0">
              <a:buNone/>
            </a:pPr>
            <a:r>
              <a:rPr lang="en-US" sz="1800" b="1" dirty="0"/>
              <a:t>(</a:t>
            </a:r>
            <a:r>
              <a:rPr lang="en-US" sz="1800" b="1" dirty="0">
                <a:solidFill>
                  <a:srgbClr val="FF0000"/>
                </a:solidFill>
                <a:latin typeface="Times New Roman" pitchFamily="18" charset="0"/>
                <a:cs typeface="Times New Roman" pitchFamily="18" charset="0"/>
              </a:rPr>
              <a:t>2) Internal Criticism (Hermeneutics or Higher Criticism): </a:t>
            </a:r>
            <a:endParaRPr lang="en-US" sz="1800" dirty="0">
              <a:solidFill>
                <a:srgbClr val="FF0000"/>
              </a:solidFill>
              <a:latin typeface="Times New Roman" pitchFamily="18" charset="0"/>
              <a:cs typeface="Times New Roman" pitchFamily="18" charset="0"/>
            </a:endParaRPr>
          </a:p>
          <a:p>
            <a:endParaRPr lang="en-US" sz="1800" dirty="0" smtClean="0">
              <a:solidFill>
                <a:srgbClr val="FF0000"/>
              </a:solidFill>
              <a:latin typeface="Times New Roman" pitchFamily="18" charset="0"/>
              <a:cs typeface="Times New Roman" pitchFamily="18" charset="0"/>
            </a:endParaRPr>
          </a:p>
          <a:p>
            <a:r>
              <a:rPr lang="en-US" sz="1800" dirty="0" smtClean="0">
                <a:solidFill>
                  <a:srgbClr val="FF0000"/>
                </a:solidFill>
                <a:latin typeface="Times New Roman" pitchFamily="18" charset="0"/>
                <a:cs typeface="Times New Roman" pitchFamily="18" charset="0"/>
              </a:rPr>
              <a:t>The </a:t>
            </a:r>
            <a:r>
              <a:rPr lang="en-US" sz="1800" dirty="0">
                <a:solidFill>
                  <a:srgbClr val="FF0000"/>
                </a:solidFill>
                <a:latin typeface="Times New Roman" pitchFamily="18" charset="0"/>
                <a:cs typeface="Times New Roman" pitchFamily="18" charset="0"/>
              </a:rPr>
              <a:t>Technique of testing the reliability of the contents of document is called </a:t>
            </a:r>
            <a:r>
              <a:rPr lang="en-US" sz="1800" dirty="0" smtClean="0">
                <a:solidFill>
                  <a:srgbClr val="FF0000"/>
                </a:solidFill>
                <a:latin typeface="Times New Roman" pitchFamily="18" charset="0"/>
                <a:cs typeface="Times New Roman" pitchFamily="18" charset="0"/>
              </a:rPr>
              <a:t>Internal </a:t>
            </a:r>
            <a:r>
              <a:rPr lang="en-US" sz="1800" dirty="0">
                <a:solidFill>
                  <a:srgbClr val="FF0000"/>
                </a:solidFill>
                <a:latin typeface="Times New Roman" pitchFamily="18" charset="0"/>
                <a:cs typeface="Times New Roman" pitchFamily="18" charset="0"/>
              </a:rPr>
              <a:t>Criticism or Hermeneutics or Higher Criticism</a:t>
            </a:r>
            <a:r>
              <a:rPr lang="en-US" sz="1800" dirty="0" smtClean="0">
                <a:solidFill>
                  <a:srgbClr val="FF0000"/>
                </a:solidFill>
                <a:latin typeface="Times New Roman" pitchFamily="18" charset="0"/>
                <a:cs typeface="Times New Roman" pitchFamily="18" charset="0"/>
              </a:rPr>
              <a:t>.</a:t>
            </a:r>
          </a:p>
          <a:p>
            <a:r>
              <a:rPr lang="en-US" sz="1800" dirty="0" smtClean="0">
                <a:solidFill>
                  <a:srgbClr val="FF0000"/>
                </a:solidFill>
                <a:latin typeface="Times New Roman" pitchFamily="18" charset="0"/>
                <a:cs typeface="Times New Roman" pitchFamily="18" charset="0"/>
              </a:rPr>
              <a:t> </a:t>
            </a:r>
            <a:r>
              <a:rPr lang="en-US" sz="1800" dirty="0">
                <a:solidFill>
                  <a:srgbClr val="FF0000"/>
                </a:solidFill>
                <a:latin typeface="Times New Roman" pitchFamily="18" charset="0"/>
                <a:cs typeface="Times New Roman" pitchFamily="18" charset="0"/>
              </a:rPr>
              <a:t>While collecting the material, </a:t>
            </a:r>
            <a:r>
              <a:rPr lang="en-US" sz="1800" dirty="0" smtClean="0">
                <a:solidFill>
                  <a:srgbClr val="FF0000"/>
                </a:solidFill>
                <a:latin typeface="Times New Roman" pitchFamily="18" charset="0"/>
                <a:cs typeface="Times New Roman" pitchFamily="18" charset="0"/>
              </a:rPr>
              <a:t>it </a:t>
            </a:r>
            <a:r>
              <a:rPr lang="en-US" sz="1800" dirty="0">
                <a:solidFill>
                  <a:srgbClr val="FF0000"/>
                </a:solidFill>
                <a:latin typeface="Times New Roman" pitchFamily="18" charset="0"/>
                <a:cs typeface="Times New Roman" pitchFamily="18" charset="0"/>
              </a:rPr>
              <a:t>must be remembered that a document contains the idea of the man who wrote. </a:t>
            </a:r>
            <a:endParaRPr lang="en-US" sz="1800" dirty="0" smtClean="0">
              <a:solidFill>
                <a:srgbClr val="FF0000"/>
              </a:solidFill>
              <a:latin typeface="Times New Roman" pitchFamily="18" charset="0"/>
              <a:cs typeface="Times New Roman" pitchFamily="18" charset="0"/>
            </a:endParaRPr>
          </a:p>
          <a:p>
            <a:r>
              <a:rPr lang="en-US" sz="1800" dirty="0" smtClean="0">
                <a:solidFill>
                  <a:srgbClr val="FF0000"/>
                </a:solidFill>
                <a:latin typeface="Times New Roman" pitchFamily="18" charset="0"/>
                <a:cs typeface="Times New Roman" pitchFamily="18" charset="0"/>
              </a:rPr>
              <a:t>A historian </a:t>
            </a:r>
            <a:r>
              <a:rPr lang="en-US" sz="1800" dirty="0">
                <a:solidFill>
                  <a:srgbClr val="FF0000"/>
                </a:solidFill>
                <a:latin typeface="Times New Roman" pitchFamily="18" charset="0"/>
                <a:cs typeface="Times New Roman" pitchFamily="18" charset="0"/>
              </a:rPr>
              <a:t>must </a:t>
            </a:r>
            <a:r>
              <a:rPr lang="en-US" sz="1800" dirty="0" err="1">
                <a:solidFill>
                  <a:srgbClr val="FF0000"/>
                </a:solidFill>
                <a:latin typeface="Times New Roman" pitchFamily="18" charset="0"/>
                <a:cs typeface="Times New Roman" pitchFamily="18" charset="0"/>
              </a:rPr>
              <a:t>analyse</a:t>
            </a:r>
            <a:r>
              <a:rPr lang="en-US" sz="1800" dirty="0">
                <a:solidFill>
                  <a:srgbClr val="FF0000"/>
                </a:solidFill>
                <a:latin typeface="Times New Roman" pitchFamily="18" charset="0"/>
                <a:cs typeface="Times New Roman" pitchFamily="18" charset="0"/>
              </a:rPr>
              <a:t> the contents of the documents with a view to determine the real </a:t>
            </a:r>
            <a:r>
              <a:rPr lang="en-US" sz="1800" dirty="0" smtClean="0">
                <a:solidFill>
                  <a:srgbClr val="FF0000"/>
                </a:solidFill>
                <a:latin typeface="Times New Roman" pitchFamily="18" charset="0"/>
                <a:cs typeface="Times New Roman" pitchFamily="18" charset="0"/>
              </a:rPr>
              <a:t>meaning</a:t>
            </a:r>
            <a:r>
              <a:rPr lang="en-US" sz="1800" dirty="0">
                <a:solidFill>
                  <a:srgbClr val="FF0000"/>
                </a:solidFill>
                <a:latin typeface="Times New Roman" pitchFamily="18" charset="0"/>
                <a:cs typeface="Times New Roman" pitchFamily="18" charset="0"/>
              </a:rPr>
              <a:t>. </a:t>
            </a:r>
            <a:endParaRPr lang="en-US" sz="1800" dirty="0" smtClean="0">
              <a:solidFill>
                <a:srgbClr val="FF0000"/>
              </a:solidFill>
              <a:latin typeface="Times New Roman" pitchFamily="18" charset="0"/>
              <a:cs typeface="Times New Roman" pitchFamily="18" charset="0"/>
            </a:endParaRPr>
          </a:p>
          <a:p>
            <a:r>
              <a:rPr lang="en-US" sz="1800" dirty="0" smtClean="0">
                <a:solidFill>
                  <a:srgbClr val="FF0000"/>
                </a:solidFill>
                <a:latin typeface="Times New Roman" pitchFamily="18" charset="0"/>
                <a:cs typeface="Times New Roman" pitchFamily="18" charset="0"/>
              </a:rPr>
              <a:t>He </a:t>
            </a:r>
            <a:r>
              <a:rPr lang="en-US" sz="1800" dirty="0">
                <a:solidFill>
                  <a:srgbClr val="FF0000"/>
                </a:solidFill>
                <a:latin typeface="Times New Roman" pitchFamily="18" charset="0"/>
                <a:cs typeface="Times New Roman" pitchFamily="18" charset="0"/>
              </a:rPr>
              <a:t>must try to avoid the laps such as avoid the reading into meaning which </a:t>
            </a:r>
            <a:r>
              <a:rPr lang="en-US" sz="1800" dirty="0" smtClean="0">
                <a:solidFill>
                  <a:srgbClr val="FF0000"/>
                </a:solidFill>
                <a:latin typeface="Times New Roman" pitchFamily="18" charset="0"/>
                <a:cs typeface="Times New Roman" pitchFamily="18" charset="0"/>
              </a:rPr>
              <a:t>author </a:t>
            </a:r>
            <a:r>
              <a:rPr lang="en-US" sz="1800" dirty="0">
                <a:solidFill>
                  <a:srgbClr val="FF0000"/>
                </a:solidFill>
                <a:latin typeface="Times New Roman" pitchFamily="18" charset="0"/>
                <a:cs typeface="Times New Roman" pitchFamily="18" charset="0"/>
              </a:rPr>
              <a:t>did not mean to convey, etc., and make a sincere effort to find out the facts </a:t>
            </a:r>
            <a:r>
              <a:rPr lang="en-US" sz="1800" dirty="0" smtClean="0">
                <a:solidFill>
                  <a:srgbClr val="FF0000"/>
                </a:solidFill>
                <a:latin typeface="Times New Roman" pitchFamily="18" charset="0"/>
                <a:cs typeface="Times New Roman" pitchFamily="18" charset="0"/>
              </a:rPr>
              <a:t>even </a:t>
            </a:r>
            <a:r>
              <a:rPr lang="en-US" sz="1800" dirty="0">
                <a:solidFill>
                  <a:srgbClr val="FF0000"/>
                </a:solidFill>
                <a:latin typeface="Times New Roman" pitchFamily="18" charset="0"/>
                <a:cs typeface="Times New Roman" pitchFamily="18" charset="0"/>
              </a:rPr>
              <a:t>if they are contrary to his set notions and theories. </a:t>
            </a:r>
          </a:p>
          <a:p>
            <a:r>
              <a:rPr lang="en-US" sz="1800" dirty="0">
                <a:solidFill>
                  <a:srgbClr val="FF0000"/>
                </a:solidFill>
                <a:latin typeface="Times New Roman" pitchFamily="18" charset="0"/>
                <a:cs typeface="Times New Roman" pitchFamily="18" charset="0"/>
              </a:rPr>
              <a:t>He must be able to understand the literal and real meaning of the document </a:t>
            </a:r>
            <a:r>
              <a:rPr lang="en-US" sz="1800" dirty="0" smtClean="0">
                <a:solidFill>
                  <a:srgbClr val="FF0000"/>
                </a:solidFill>
                <a:latin typeface="Times New Roman" pitchFamily="18" charset="0"/>
                <a:cs typeface="Times New Roman" pitchFamily="18" charset="0"/>
              </a:rPr>
              <a:t>which </a:t>
            </a:r>
            <a:r>
              <a:rPr lang="en-US" sz="1800" dirty="0">
                <a:solidFill>
                  <a:srgbClr val="FF0000"/>
                </a:solidFill>
                <a:latin typeface="Times New Roman" pitchFamily="18" charset="0"/>
                <a:cs typeface="Times New Roman" pitchFamily="18" charset="0"/>
              </a:rPr>
              <a:t>is termed as ‘Positive Criticism</a:t>
            </a:r>
            <a:r>
              <a:rPr lang="en-US" sz="1800" dirty="0" smtClean="0">
                <a:solidFill>
                  <a:srgbClr val="FF0000"/>
                </a:solidFill>
                <a:latin typeface="Times New Roman" pitchFamily="18" charset="0"/>
                <a:cs typeface="Times New Roman" pitchFamily="18" charset="0"/>
              </a:rPr>
              <a:t>’.</a:t>
            </a:r>
          </a:p>
          <a:p>
            <a:r>
              <a:rPr lang="en-US" sz="1800" dirty="0" smtClean="0">
                <a:solidFill>
                  <a:srgbClr val="FF0000"/>
                </a:solidFill>
                <a:latin typeface="Times New Roman" pitchFamily="18" charset="0"/>
                <a:cs typeface="Times New Roman" pitchFamily="18" charset="0"/>
              </a:rPr>
              <a:t> </a:t>
            </a:r>
            <a:r>
              <a:rPr lang="en-US" sz="1800" dirty="0">
                <a:solidFill>
                  <a:srgbClr val="FF0000"/>
                </a:solidFill>
                <a:latin typeface="Times New Roman" pitchFamily="18" charset="0"/>
                <a:cs typeface="Times New Roman" pitchFamily="18" charset="0"/>
              </a:rPr>
              <a:t>It reveals us with the author’s conceptions and </a:t>
            </a:r>
            <a:r>
              <a:rPr lang="en-US" sz="1800" dirty="0" smtClean="0">
                <a:solidFill>
                  <a:srgbClr val="FF0000"/>
                </a:solidFill>
                <a:latin typeface="Times New Roman" pitchFamily="18" charset="0"/>
                <a:cs typeface="Times New Roman" pitchFamily="18" charset="0"/>
              </a:rPr>
              <a:t>general </a:t>
            </a:r>
            <a:r>
              <a:rPr lang="en-US" sz="1800" dirty="0">
                <a:solidFill>
                  <a:srgbClr val="FF0000"/>
                </a:solidFill>
                <a:latin typeface="Times New Roman" pitchFamily="18" charset="0"/>
                <a:cs typeface="Times New Roman" pitchFamily="18" charset="0"/>
              </a:rPr>
              <a:t>notion which he represents. </a:t>
            </a:r>
            <a:endParaRPr lang="en-US" sz="1800" dirty="0" smtClean="0">
              <a:solidFill>
                <a:srgbClr val="FF0000"/>
              </a:solidFill>
              <a:latin typeface="Times New Roman" pitchFamily="18" charset="0"/>
              <a:cs typeface="Times New Roman" pitchFamily="18" charset="0"/>
            </a:endParaRPr>
          </a:p>
          <a:p>
            <a:r>
              <a:rPr lang="en-US" sz="1800" dirty="0" smtClean="0">
                <a:solidFill>
                  <a:srgbClr val="FF0000"/>
                </a:solidFill>
                <a:latin typeface="Times New Roman" pitchFamily="18" charset="0"/>
                <a:cs typeface="Times New Roman" pitchFamily="18" charset="0"/>
              </a:rPr>
              <a:t>On </a:t>
            </a:r>
            <a:r>
              <a:rPr lang="en-US" sz="1800" dirty="0">
                <a:solidFill>
                  <a:srgbClr val="FF0000"/>
                </a:solidFill>
                <a:latin typeface="Times New Roman" pitchFamily="18" charset="0"/>
                <a:cs typeface="Times New Roman" pitchFamily="18" charset="0"/>
              </a:rPr>
              <a:t>other hand, historian sometimes comes across </a:t>
            </a:r>
            <a:r>
              <a:rPr lang="en-US" sz="1800" dirty="0" smtClean="0">
                <a:solidFill>
                  <a:srgbClr val="FF0000"/>
                </a:solidFill>
                <a:latin typeface="Times New Roman" pitchFamily="18" charset="0"/>
                <a:cs typeface="Times New Roman" pitchFamily="18" charset="0"/>
              </a:rPr>
              <a:t>documents </a:t>
            </a:r>
            <a:r>
              <a:rPr lang="en-US" sz="1800" dirty="0">
                <a:solidFill>
                  <a:srgbClr val="FF0000"/>
                </a:solidFill>
                <a:latin typeface="Times New Roman" pitchFamily="18" charset="0"/>
                <a:cs typeface="Times New Roman" pitchFamily="18" charset="0"/>
              </a:rPr>
              <a:t>which contradict each other. </a:t>
            </a:r>
            <a:endParaRPr lang="en-US" sz="1800" dirty="0" smtClean="0">
              <a:solidFill>
                <a:srgbClr val="FF0000"/>
              </a:solidFill>
              <a:latin typeface="Times New Roman" pitchFamily="18" charset="0"/>
              <a:cs typeface="Times New Roman" pitchFamily="18" charset="0"/>
            </a:endParaRPr>
          </a:p>
          <a:p>
            <a:r>
              <a:rPr lang="en-US" sz="1800" dirty="0" smtClean="0">
                <a:solidFill>
                  <a:srgbClr val="FF0000"/>
                </a:solidFill>
                <a:latin typeface="Times New Roman" pitchFamily="18" charset="0"/>
                <a:cs typeface="Times New Roman" pitchFamily="18" charset="0"/>
              </a:rPr>
              <a:t>Hence </a:t>
            </a:r>
            <a:r>
              <a:rPr lang="en-US" sz="1800" dirty="0">
                <a:solidFill>
                  <a:srgbClr val="FF0000"/>
                </a:solidFill>
                <a:latin typeface="Times New Roman" pitchFamily="18" charset="0"/>
                <a:cs typeface="Times New Roman" pitchFamily="18" charset="0"/>
              </a:rPr>
              <a:t>the need of eliminating statements and </a:t>
            </a:r>
            <a:r>
              <a:rPr lang="en-US" sz="1800" dirty="0" smtClean="0">
                <a:solidFill>
                  <a:srgbClr val="FF0000"/>
                </a:solidFill>
                <a:latin typeface="Times New Roman" pitchFamily="18" charset="0"/>
                <a:cs typeface="Times New Roman" pitchFamily="18" charset="0"/>
              </a:rPr>
              <a:t>facts </a:t>
            </a:r>
            <a:r>
              <a:rPr lang="en-US" sz="1800" dirty="0">
                <a:solidFill>
                  <a:srgbClr val="FF0000"/>
                </a:solidFill>
                <a:latin typeface="Times New Roman" pitchFamily="18" charset="0"/>
                <a:cs typeface="Times New Roman" pitchFamily="18" charset="0"/>
              </a:rPr>
              <a:t>which are obviously wrong and false arises. </a:t>
            </a:r>
            <a:endParaRPr lang="en-IN" sz="1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93479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04665"/>
            <a:ext cx="8686800" cy="5675462"/>
          </a:xfrm>
        </p:spPr>
        <p:txBody>
          <a:bodyPr>
            <a:normAutofit/>
          </a:bodyPr>
          <a:lstStyle/>
          <a:p>
            <a:pPr marL="0" indent="0">
              <a:buNone/>
            </a:pPr>
            <a:r>
              <a:rPr lang="en-US" sz="1800" b="1" dirty="0">
                <a:solidFill>
                  <a:schemeClr val="accent2">
                    <a:lumMod val="75000"/>
                  </a:schemeClr>
                </a:solidFill>
                <a:latin typeface="Times New Roman" pitchFamily="18" charset="0"/>
                <a:cs typeface="Times New Roman" pitchFamily="18" charset="0"/>
              </a:rPr>
              <a:t>Generalizations </a:t>
            </a:r>
            <a:endParaRPr lang="en-US" sz="1800" b="1" dirty="0" smtClean="0">
              <a:solidFill>
                <a:schemeClr val="accent2">
                  <a:lumMod val="75000"/>
                </a:schemeClr>
              </a:solidFill>
              <a:latin typeface="Times New Roman" pitchFamily="18" charset="0"/>
              <a:cs typeface="Times New Roman" pitchFamily="18" charset="0"/>
            </a:endParaRPr>
          </a:p>
          <a:p>
            <a:endParaRPr lang="en-US" sz="1800" dirty="0" smtClean="0">
              <a:solidFill>
                <a:schemeClr val="accent2">
                  <a:lumMod val="75000"/>
                </a:schemeClr>
              </a:solidFill>
              <a:latin typeface="Times New Roman" pitchFamily="18" charset="0"/>
              <a:cs typeface="Times New Roman" pitchFamily="18" charset="0"/>
            </a:endParaRPr>
          </a:p>
          <a:p>
            <a:r>
              <a:rPr lang="en-US" sz="1800" dirty="0" smtClean="0">
                <a:solidFill>
                  <a:schemeClr val="accent2">
                    <a:lumMod val="75000"/>
                  </a:schemeClr>
                </a:solidFill>
                <a:latin typeface="Times New Roman" pitchFamily="18" charset="0"/>
                <a:cs typeface="Times New Roman" pitchFamily="18" charset="0"/>
              </a:rPr>
              <a:t>A </a:t>
            </a:r>
            <a:r>
              <a:rPr lang="en-US" sz="1800" dirty="0">
                <a:solidFill>
                  <a:schemeClr val="accent2">
                    <a:lumMod val="75000"/>
                  </a:schemeClr>
                </a:solidFill>
                <a:latin typeface="Times New Roman" pitchFamily="18" charset="0"/>
                <a:cs typeface="Times New Roman" pitchFamily="18" charset="0"/>
              </a:rPr>
              <a:t>generalization is a connection or relationship between </a:t>
            </a:r>
            <a:r>
              <a:rPr lang="en-US" sz="1800" dirty="0" smtClean="0">
                <a:solidFill>
                  <a:schemeClr val="accent2">
                    <a:lumMod val="75000"/>
                  </a:schemeClr>
                </a:solidFill>
                <a:latin typeface="Times New Roman" pitchFamily="18" charset="0"/>
                <a:cs typeface="Times New Roman" pitchFamily="18" charset="0"/>
              </a:rPr>
              <a:t>facts</a:t>
            </a:r>
          </a:p>
          <a:p>
            <a:r>
              <a:rPr lang="en-US" sz="1800" dirty="0" err="1" smtClean="0">
                <a:solidFill>
                  <a:schemeClr val="accent2">
                    <a:lumMod val="75000"/>
                  </a:schemeClr>
                </a:solidFill>
                <a:latin typeface="Times New Roman" pitchFamily="18" charset="0"/>
                <a:cs typeface="Times New Roman" pitchFamily="18" charset="0"/>
              </a:rPr>
              <a:t>Acco</a:t>
            </a:r>
            <a:r>
              <a:rPr lang="en-US" sz="1800" dirty="0" smtClean="0">
                <a:solidFill>
                  <a:schemeClr val="accent2">
                    <a:lumMod val="75000"/>
                  </a:schemeClr>
                </a:solidFill>
                <a:latin typeface="Times New Roman" pitchFamily="18" charset="0"/>
                <a:cs typeface="Times New Roman" pitchFamily="18" charset="0"/>
              </a:rPr>
              <a:t> </a:t>
            </a:r>
            <a:r>
              <a:rPr lang="en-US" sz="1800" dirty="0">
                <a:solidFill>
                  <a:schemeClr val="accent2">
                    <a:lumMod val="75000"/>
                  </a:schemeClr>
                </a:solidFill>
                <a:latin typeface="Times New Roman" pitchFamily="18" charset="0"/>
                <a:cs typeface="Times New Roman" pitchFamily="18" charset="0"/>
              </a:rPr>
              <a:t>Marc Bloch </a:t>
            </a:r>
            <a:r>
              <a:rPr lang="en-US" sz="1800" dirty="0" smtClean="0">
                <a:solidFill>
                  <a:schemeClr val="accent2">
                    <a:lumMod val="75000"/>
                  </a:schemeClr>
                </a:solidFill>
                <a:latin typeface="Times New Roman" pitchFamily="18" charset="0"/>
                <a:cs typeface="Times New Roman" pitchFamily="18" charset="0"/>
              </a:rPr>
              <a:t>-It </a:t>
            </a:r>
            <a:r>
              <a:rPr lang="en-US" sz="1800" dirty="0">
                <a:solidFill>
                  <a:schemeClr val="accent2">
                    <a:lumMod val="75000"/>
                  </a:schemeClr>
                </a:solidFill>
                <a:latin typeface="Times New Roman" pitchFamily="18" charset="0"/>
                <a:cs typeface="Times New Roman" pitchFamily="18" charset="0"/>
              </a:rPr>
              <a:t>is an 'inference' or, </a:t>
            </a:r>
            <a:r>
              <a:rPr lang="en-US" sz="1800" dirty="0" smtClean="0">
                <a:solidFill>
                  <a:schemeClr val="accent2">
                    <a:lumMod val="75000"/>
                  </a:schemeClr>
                </a:solidFill>
                <a:latin typeface="Times New Roman" pitchFamily="18" charset="0"/>
                <a:cs typeface="Times New Roman" pitchFamily="18" charset="0"/>
              </a:rPr>
              <a:t>'an </a:t>
            </a:r>
            <a:r>
              <a:rPr lang="en-US" sz="1800" dirty="0">
                <a:solidFill>
                  <a:schemeClr val="accent2">
                    <a:lumMod val="75000"/>
                  </a:schemeClr>
                </a:solidFill>
                <a:latin typeface="Times New Roman" pitchFamily="18" charset="0"/>
                <a:cs typeface="Times New Roman" pitchFamily="18" charset="0"/>
              </a:rPr>
              <a:t>explanatory relationship between phenomena'. </a:t>
            </a:r>
            <a:endParaRPr lang="en-US" sz="1800" dirty="0" smtClean="0">
              <a:solidFill>
                <a:schemeClr val="accent2">
                  <a:lumMod val="75000"/>
                </a:schemeClr>
              </a:solidFill>
              <a:latin typeface="Times New Roman" pitchFamily="18" charset="0"/>
              <a:cs typeface="Times New Roman" pitchFamily="18" charset="0"/>
            </a:endParaRPr>
          </a:p>
          <a:p>
            <a:r>
              <a:rPr lang="en-US" sz="1800" dirty="0" smtClean="0">
                <a:solidFill>
                  <a:schemeClr val="accent2">
                    <a:lumMod val="75000"/>
                  </a:schemeClr>
                </a:solidFill>
                <a:latin typeface="Times New Roman" pitchFamily="18" charset="0"/>
                <a:cs typeface="Times New Roman" pitchFamily="18" charset="0"/>
              </a:rPr>
              <a:t>It </a:t>
            </a:r>
            <a:r>
              <a:rPr lang="en-US" sz="1800" dirty="0">
                <a:solidFill>
                  <a:schemeClr val="accent2">
                    <a:lumMod val="75000"/>
                  </a:schemeClr>
                </a:solidFill>
                <a:latin typeface="Times New Roman" pitchFamily="18" charset="0"/>
                <a:cs typeface="Times New Roman" pitchFamily="18" charset="0"/>
              </a:rPr>
              <a:t>is the result of the effort to provide an explanation and causation, motivation and effect or impact</a:t>
            </a:r>
            <a:r>
              <a:rPr lang="en-US" sz="1800" dirty="0" smtClean="0">
                <a:solidFill>
                  <a:schemeClr val="accent2">
                    <a:lumMod val="75000"/>
                  </a:schemeClr>
                </a:solidFill>
                <a:latin typeface="Times New Roman" pitchFamily="18" charset="0"/>
                <a:cs typeface="Times New Roman" pitchFamily="18" charset="0"/>
              </a:rPr>
              <a:t>.</a:t>
            </a:r>
          </a:p>
          <a:p>
            <a:r>
              <a:rPr lang="en-US" sz="1800" dirty="0" smtClean="0">
                <a:solidFill>
                  <a:schemeClr val="accent2">
                    <a:lumMod val="75000"/>
                  </a:schemeClr>
                </a:solidFill>
                <a:latin typeface="Times New Roman" pitchFamily="18" charset="0"/>
                <a:cs typeface="Times New Roman" pitchFamily="18" charset="0"/>
              </a:rPr>
              <a:t>It is the broad conclusion of a work</a:t>
            </a:r>
          </a:p>
          <a:p>
            <a:r>
              <a:rPr lang="en-US" sz="1800" dirty="0" smtClean="0">
                <a:solidFill>
                  <a:schemeClr val="accent2">
                    <a:lumMod val="75000"/>
                  </a:schemeClr>
                </a:solidFill>
                <a:latin typeface="Times New Roman" pitchFamily="18" charset="0"/>
                <a:cs typeface="Times New Roman" pitchFamily="18" charset="0"/>
              </a:rPr>
              <a:t>Historian uses </a:t>
            </a:r>
            <a:r>
              <a:rPr lang="en-US" sz="1800" dirty="0" err="1" smtClean="0">
                <a:solidFill>
                  <a:schemeClr val="accent2">
                    <a:lumMod val="75000"/>
                  </a:schemeClr>
                </a:solidFill>
                <a:latin typeface="Times New Roman" pitchFamily="18" charset="0"/>
                <a:cs typeface="Times New Roman" pitchFamily="18" charset="0"/>
              </a:rPr>
              <a:t>generalisation</a:t>
            </a:r>
            <a:r>
              <a:rPr lang="en-US" sz="1800" dirty="0" smtClean="0">
                <a:solidFill>
                  <a:schemeClr val="accent2">
                    <a:lumMod val="75000"/>
                  </a:schemeClr>
                </a:solidFill>
                <a:latin typeface="Times New Roman" pitchFamily="18" charset="0"/>
                <a:cs typeface="Times New Roman" pitchFamily="18" charset="0"/>
              </a:rPr>
              <a:t> to test his evidences</a:t>
            </a:r>
          </a:p>
          <a:p>
            <a:r>
              <a:rPr lang="en-US" sz="1800" dirty="0" smtClean="0">
                <a:solidFill>
                  <a:schemeClr val="accent2">
                    <a:lumMod val="75000"/>
                  </a:schemeClr>
                </a:solidFill>
                <a:latin typeface="Times New Roman" pitchFamily="18" charset="0"/>
                <a:cs typeface="Times New Roman" pitchFamily="18" charset="0"/>
              </a:rPr>
              <a:t> </a:t>
            </a:r>
            <a:r>
              <a:rPr lang="en-US" sz="1800" dirty="0">
                <a:solidFill>
                  <a:schemeClr val="accent2">
                    <a:lumMod val="75000"/>
                  </a:schemeClr>
                </a:solidFill>
                <a:latin typeface="Times New Roman" pitchFamily="18" charset="0"/>
                <a:cs typeface="Times New Roman" pitchFamily="18" charset="0"/>
              </a:rPr>
              <a:t>More widely, generalizations are the means through which historians understand their materials and try to provide their understanding of facts to others. </a:t>
            </a:r>
            <a:endParaRPr lang="en-US" sz="1800" dirty="0" smtClean="0">
              <a:solidFill>
                <a:schemeClr val="accent2">
                  <a:lumMod val="75000"/>
                </a:schemeClr>
              </a:solidFill>
              <a:latin typeface="Times New Roman" pitchFamily="18" charset="0"/>
              <a:cs typeface="Times New Roman" pitchFamily="18" charset="0"/>
            </a:endParaRPr>
          </a:p>
          <a:p>
            <a:r>
              <a:rPr lang="en-US" sz="1800" dirty="0" smtClean="0">
                <a:solidFill>
                  <a:schemeClr val="accent2">
                    <a:lumMod val="75000"/>
                  </a:schemeClr>
                </a:solidFill>
                <a:latin typeface="Times New Roman" pitchFamily="18" charset="0"/>
                <a:cs typeface="Times New Roman" pitchFamily="18" charset="0"/>
              </a:rPr>
              <a:t>Analysis </a:t>
            </a:r>
            <a:r>
              <a:rPr lang="en-US" sz="1800" dirty="0">
                <a:solidFill>
                  <a:schemeClr val="accent2">
                    <a:lumMod val="75000"/>
                  </a:schemeClr>
                </a:solidFill>
                <a:latin typeface="Times New Roman" pitchFamily="18" charset="0"/>
                <a:cs typeface="Times New Roman" pitchFamily="18" charset="0"/>
              </a:rPr>
              <a:t>and interpretation of events, etc., is invariably done through generalizations. </a:t>
            </a:r>
            <a:endParaRPr lang="en-US" sz="1800" dirty="0" smtClean="0">
              <a:solidFill>
                <a:schemeClr val="accent2">
                  <a:lumMod val="75000"/>
                </a:schemeClr>
              </a:solidFill>
              <a:latin typeface="Times New Roman" pitchFamily="18" charset="0"/>
              <a:cs typeface="Times New Roman" pitchFamily="18" charset="0"/>
            </a:endParaRPr>
          </a:p>
          <a:p>
            <a:r>
              <a:rPr lang="en-US" sz="1800" dirty="0" smtClean="0">
                <a:solidFill>
                  <a:schemeClr val="accent2">
                    <a:lumMod val="75000"/>
                  </a:schemeClr>
                </a:solidFill>
                <a:latin typeface="Times New Roman" pitchFamily="18" charset="0"/>
                <a:cs typeface="Times New Roman" pitchFamily="18" charset="0"/>
              </a:rPr>
              <a:t>Generalization leads to the production of a philosophy</a:t>
            </a:r>
            <a:r>
              <a:rPr lang="en-IN" sz="1800" dirty="0">
                <a:solidFill>
                  <a:schemeClr val="accent2">
                    <a:lumMod val="75000"/>
                  </a:schemeClr>
                </a:solidFill>
                <a:latin typeface="Times New Roman" pitchFamily="18" charset="0"/>
                <a:cs typeface="Times New Roman" pitchFamily="18" charset="0"/>
              </a:rPr>
              <a:t> </a:t>
            </a:r>
            <a:r>
              <a:rPr lang="en-IN" sz="1800" dirty="0" smtClean="0">
                <a:solidFill>
                  <a:schemeClr val="accent2">
                    <a:lumMod val="75000"/>
                  </a:schemeClr>
                </a:solidFill>
                <a:latin typeface="Times New Roman" pitchFamily="18" charset="0"/>
                <a:cs typeface="Times New Roman" pitchFamily="18" charset="0"/>
              </a:rPr>
              <a:t>on the basis of known information</a:t>
            </a:r>
          </a:p>
          <a:p>
            <a:r>
              <a:rPr lang="en-US" sz="1800" dirty="0" smtClean="0">
                <a:solidFill>
                  <a:schemeClr val="accent2">
                    <a:lumMod val="75000"/>
                  </a:schemeClr>
                </a:solidFill>
                <a:latin typeface="Times New Roman" pitchFamily="18" charset="0"/>
                <a:cs typeface="Times New Roman" pitchFamily="18" charset="0"/>
              </a:rPr>
              <a:t>This is the means through which a historian understands </a:t>
            </a:r>
            <a:r>
              <a:rPr lang="en-US" sz="1800" smtClean="0">
                <a:solidFill>
                  <a:schemeClr val="accent2">
                    <a:lumMod val="75000"/>
                  </a:schemeClr>
                </a:solidFill>
                <a:latin typeface="Times New Roman" pitchFamily="18" charset="0"/>
                <a:cs typeface="Times New Roman" pitchFamily="18" charset="0"/>
              </a:rPr>
              <a:t>their material</a:t>
            </a:r>
          </a:p>
        </p:txBody>
      </p:sp>
    </p:spTree>
    <p:extLst>
      <p:ext uri="{BB962C8B-B14F-4D97-AF65-F5344CB8AC3E}">
        <p14:creationId xmlns:p14="http://schemas.microsoft.com/office/powerpoint/2010/main" val="3816060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60649"/>
            <a:ext cx="8686800" cy="5819478"/>
          </a:xfrm>
        </p:spPr>
        <p:txBody>
          <a:bodyPr>
            <a:normAutofit/>
          </a:bodyPr>
          <a:lstStyle/>
          <a:p>
            <a:endParaRPr lang="en-US" sz="2000" dirty="0" smtClean="0"/>
          </a:p>
          <a:p>
            <a:r>
              <a:rPr lang="en-US" sz="2000" dirty="0" smtClean="0">
                <a:solidFill>
                  <a:schemeClr val="accent2">
                    <a:lumMod val="75000"/>
                  </a:schemeClr>
                </a:solidFill>
                <a:latin typeface="Times New Roman" pitchFamily="18" charset="0"/>
                <a:cs typeface="Times New Roman" pitchFamily="18" charset="0"/>
              </a:rPr>
              <a:t>Thus</a:t>
            </a:r>
            <a:r>
              <a:rPr lang="en-US" sz="2000" dirty="0">
                <a:solidFill>
                  <a:schemeClr val="accent2">
                    <a:lumMod val="75000"/>
                  </a:schemeClr>
                </a:solidFill>
                <a:latin typeface="Times New Roman" pitchFamily="18" charset="0"/>
                <a:cs typeface="Times New Roman" pitchFamily="18" charset="0"/>
              </a:rPr>
              <a:t>, we make a generalization when we put our facts into a series one after another. </a:t>
            </a:r>
            <a:endParaRPr lang="en-US" sz="2000" dirty="0" smtClean="0">
              <a:solidFill>
                <a:schemeClr val="accent2">
                  <a:lumMod val="75000"/>
                </a:schemeClr>
              </a:solidFill>
              <a:latin typeface="Times New Roman" pitchFamily="18" charset="0"/>
              <a:cs typeface="Times New Roman" pitchFamily="18" charset="0"/>
            </a:endParaRPr>
          </a:p>
          <a:p>
            <a:r>
              <a:rPr lang="en-US" sz="2000" dirty="0" smtClean="0">
                <a:solidFill>
                  <a:schemeClr val="accent2">
                    <a:lumMod val="75000"/>
                  </a:schemeClr>
                </a:solidFill>
                <a:latin typeface="Times New Roman" pitchFamily="18" charset="0"/>
                <a:cs typeface="Times New Roman" pitchFamily="18" charset="0"/>
              </a:rPr>
              <a:t>For </a:t>
            </a:r>
            <a:r>
              <a:rPr lang="en-US" sz="2000" dirty="0">
                <a:solidFill>
                  <a:schemeClr val="accent2">
                    <a:lumMod val="75000"/>
                  </a:schemeClr>
                </a:solidFill>
                <a:latin typeface="Times New Roman" pitchFamily="18" charset="0"/>
                <a:cs typeface="Times New Roman" pitchFamily="18" charset="0"/>
              </a:rPr>
              <a:t>example, when we mention the caste or religion of a leader we are making a generalization. </a:t>
            </a:r>
            <a:endParaRPr lang="en-US" sz="2000" dirty="0" smtClean="0">
              <a:solidFill>
                <a:schemeClr val="accent2">
                  <a:lumMod val="75000"/>
                </a:schemeClr>
              </a:solidFill>
              <a:latin typeface="Times New Roman" pitchFamily="18" charset="0"/>
              <a:cs typeface="Times New Roman" pitchFamily="18" charset="0"/>
            </a:endParaRPr>
          </a:p>
          <a:p>
            <a:r>
              <a:rPr lang="en-US" sz="2000" dirty="0" smtClean="0">
                <a:solidFill>
                  <a:schemeClr val="accent2">
                    <a:lumMod val="75000"/>
                  </a:schemeClr>
                </a:solidFill>
                <a:latin typeface="Times New Roman" pitchFamily="18" charset="0"/>
                <a:cs typeface="Times New Roman" pitchFamily="18" charset="0"/>
              </a:rPr>
              <a:t>By </a:t>
            </a:r>
            <a:r>
              <a:rPr lang="en-US" sz="2000" dirty="0">
                <a:solidFill>
                  <a:schemeClr val="accent2">
                    <a:lumMod val="75000"/>
                  </a:schemeClr>
                </a:solidFill>
                <a:latin typeface="Times New Roman" pitchFamily="18" charset="0"/>
                <a:cs typeface="Times New Roman" pitchFamily="18" charset="0"/>
              </a:rPr>
              <a:t>connecting the caste and the leader or writer we are suggesting that his or her caste was an important part of his or her personality and, therefore, his or her political or literary work. </a:t>
            </a:r>
            <a:endParaRPr lang="en-US" sz="2000" dirty="0" smtClean="0">
              <a:solidFill>
                <a:schemeClr val="accent2">
                  <a:lumMod val="75000"/>
                </a:schemeClr>
              </a:solidFill>
              <a:latin typeface="Times New Roman" pitchFamily="18" charset="0"/>
              <a:cs typeface="Times New Roman" pitchFamily="18" charset="0"/>
            </a:endParaRPr>
          </a:p>
          <a:p>
            <a:r>
              <a:rPr lang="en-US" sz="2000" dirty="0" smtClean="0">
                <a:solidFill>
                  <a:schemeClr val="accent2">
                    <a:lumMod val="75000"/>
                  </a:schemeClr>
                </a:solidFill>
                <a:latin typeface="Times New Roman" pitchFamily="18" charset="0"/>
                <a:cs typeface="Times New Roman" pitchFamily="18" charset="0"/>
              </a:rPr>
              <a:t>Or </a:t>
            </a:r>
            <a:r>
              <a:rPr lang="en-US" sz="2000" dirty="0">
                <a:solidFill>
                  <a:schemeClr val="accent2">
                    <a:lumMod val="75000"/>
                  </a:schemeClr>
                </a:solidFill>
                <a:latin typeface="Times New Roman" pitchFamily="18" charset="0"/>
                <a:cs typeface="Times New Roman" pitchFamily="18" charset="0"/>
              </a:rPr>
              <a:t>even the mention of his or her age</a:t>
            </a:r>
            <a:r>
              <a:rPr lang="en-US" sz="2000" dirty="0" smtClean="0">
                <a:solidFill>
                  <a:schemeClr val="accent2">
                    <a:lumMod val="75000"/>
                  </a:schemeClr>
                </a:solidFill>
                <a:latin typeface="Times New Roman" pitchFamily="18" charset="0"/>
                <a:cs typeface="Times New Roman" pitchFamily="18" charset="0"/>
              </a:rPr>
              <a:t>.</a:t>
            </a:r>
          </a:p>
          <a:p>
            <a:r>
              <a:rPr lang="en-US" sz="2000" dirty="0" smtClean="0">
                <a:solidFill>
                  <a:schemeClr val="accent2">
                    <a:lumMod val="75000"/>
                  </a:schemeClr>
                </a:solidFill>
                <a:latin typeface="Times New Roman" pitchFamily="18" charset="0"/>
                <a:cs typeface="Times New Roman" pitchFamily="18" charset="0"/>
              </a:rPr>
              <a:t> </a:t>
            </a:r>
            <a:r>
              <a:rPr lang="en-US" sz="2000" dirty="0">
                <a:solidFill>
                  <a:schemeClr val="accent2">
                    <a:lumMod val="75000"/>
                  </a:schemeClr>
                </a:solidFill>
                <a:latin typeface="Times New Roman" pitchFamily="18" charset="0"/>
                <a:cs typeface="Times New Roman" pitchFamily="18" charset="0"/>
              </a:rPr>
              <a:t>More comprehensively, a generalization occurs when we try to understand facts, or make connection between data, objects, events, records of the past through concepts and convey them to others through concepts. </a:t>
            </a:r>
            <a:endParaRPr lang="en-IN" sz="2000" dirty="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323816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32657"/>
            <a:ext cx="8686800" cy="5747470"/>
          </a:xfrm>
        </p:spPr>
        <p:txBody>
          <a:bodyPr>
            <a:normAutofit/>
          </a:bodyPr>
          <a:lstStyle/>
          <a:p>
            <a:endParaRPr lang="en-US" sz="2000" dirty="0" smtClean="0">
              <a:solidFill>
                <a:srgbClr val="FF0000"/>
              </a:solidFill>
              <a:latin typeface="Times New Roman" pitchFamily="18" charset="0"/>
              <a:cs typeface="Times New Roman" pitchFamily="18" charset="0"/>
            </a:endParaRPr>
          </a:p>
          <a:p>
            <a:endParaRPr lang="en-US" sz="2000" dirty="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It enables a historian to </a:t>
            </a:r>
            <a:r>
              <a:rPr lang="en-US" sz="2000" dirty="0" err="1" smtClean="0">
                <a:solidFill>
                  <a:srgbClr val="FF0000"/>
                </a:solidFill>
                <a:latin typeface="Times New Roman" pitchFamily="18" charset="0"/>
                <a:cs typeface="Times New Roman" pitchFamily="18" charset="0"/>
              </a:rPr>
              <a:t>analyse</a:t>
            </a:r>
            <a:r>
              <a:rPr lang="en-US" sz="2000" dirty="0" smtClean="0">
                <a:solidFill>
                  <a:srgbClr val="FF0000"/>
                </a:solidFill>
                <a:latin typeface="Times New Roman" pitchFamily="18" charset="0"/>
                <a:cs typeface="Times New Roman" pitchFamily="18" charset="0"/>
              </a:rPr>
              <a:t> interpret and explain his data</a:t>
            </a:r>
          </a:p>
          <a:p>
            <a:r>
              <a:rPr lang="en-US" sz="2000" dirty="0" smtClean="0">
                <a:solidFill>
                  <a:srgbClr val="FF0000"/>
                </a:solidFill>
                <a:latin typeface="Times New Roman" pitchFamily="18" charset="0"/>
                <a:cs typeface="Times New Roman" pitchFamily="18" charset="0"/>
              </a:rPr>
              <a:t>It leads the historian to look for new facts and sources</a:t>
            </a:r>
          </a:p>
          <a:p>
            <a:r>
              <a:rPr lang="en-US" sz="2000" dirty="0" smtClean="0">
                <a:solidFill>
                  <a:srgbClr val="FF0000"/>
                </a:solidFill>
                <a:latin typeface="Times New Roman" pitchFamily="18" charset="0"/>
                <a:cs typeface="Times New Roman" pitchFamily="18" charset="0"/>
              </a:rPr>
              <a:t>It contains the essence of the </a:t>
            </a:r>
            <a:r>
              <a:rPr lang="en-US" sz="2000" dirty="0">
                <a:solidFill>
                  <a:srgbClr val="FF0000"/>
                </a:solidFill>
                <a:latin typeface="Times New Roman" pitchFamily="18" charset="0"/>
                <a:cs typeface="Times New Roman" pitchFamily="18" charset="0"/>
              </a:rPr>
              <a:t>whole </a:t>
            </a:r>
            <a:r>
              <a:rPr lang="en-US" sz="2000" dirty="0" smtClean="0">
                <a:solidFill>
                  <a:srgbClr val="FF0000"/>
                </a:solidFill>
                <a:latin typeface="Times New Roman" pitchFamily="18" charset="0"/>
                <a:cs typeface="Times New Roman" pitchFamily="18" charset="0"/>
              </a:rPr>
              <a:t>essay</a:t>
            </a:r>
          </a:p>
          <a:p>
            <a:r>
              <a:rPr lang="en-US" sz="2000" dirty="0" smtClean="0">
                <a:solidFill>
                  <a:srgbClr val="FF0000"/>
                </a:solidFill>
                <a:latin typeface="Times New Roman" pitchFamily="18" charset="0"/>
                <a:cs typeface="Times New Roman" pitchFamily="18" charset="0"/>
              </a:rPr>
              <a:t>It leads to debates among historians</a:t>
            </a:r>
          </a:p>
          <a:p>
            <a:pPr marL="0" indent="0">
              <a:buNone/>
            </a:pPr>
            <a:endParaRPr lang="en-US" sz="2000" dirty="0" smtClean="0">
              <a:solidFill>
                <a:srgbClr val="FF0000"/>
              </a:solidFill>
              <a:latin typeface="Times New Roman" pitchFamily="18" charset="0"/>
              <a:cs typeface="Times New Roman" pitchFamily="18" charset="0"/>
            </a:endParaRPr>
          </a:p>
          <a:p>
            <a:endParaRPr lang="en-IN" sz="2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74815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60649"/>
            <a:ext cx="8686800" cy="5819478"/>
          </a:xfrm>
        </p:spPr>
        <p:txBody>
          <a:bodyPr>
            <a:normAutofit/>
          </a:bodyPr>
          <a:lstStyle/>
          <a:p>
            <a:pPr marL="0" indent="0">
              <a:buNone/>
            </a:pPr>
            <a:r>
              <a:rPr lang="en-US" sz="2000" dirty="0">
                <a:solidFill>
                  <a:schemeClr val="accent4">
                    <a:lumMod val="50000"/>
                  </a:schemeClr>
                </a:solidFill>
                <a:latin typeface="Times New Roman" pitchFamily="18" charset="0"/>
                <a:cs typeface="Times New Roman" pitchFamily="18" charset="0"/>
              </a:rPr>
              <a:t>The roles played by generalization in History writing are</a:t>
            </a:r>
            <a:r>
              <a:rPr lang="en-US" sz="2000" dirty="0" smtClean="0">
                <a:solidFill>
                  <a:schemeClr val="accent4">
                    <a:lumMod val="50000"/>
                  </a:schemeClr>
                </a:solidFill>
                <a:latin typeface="Times New Roman" pitchFamily="18" charset="0"/>
                <a:cs typeface="Times New Roman" pitchFamily="18" charset="0"/>
              </a:rPr>
              <a:t>:</a:t>
            </a:r>
          </a:p>
          <a:p>
            <a:pPr>
              <a:buFont typeface="Wingdings" pitchFamily="2" charset="2"/>
              <a:buChar char="Ø"/>
            </a:pPr>
            <a:r>
              <a:rPr lang="en-US" sz="2000" dirty="0" smtClean="0">
                <a:solidFill>
                  <a:schemeClr val="accent4">
                    <a:lumMod val="50000"/>
                  </a:schemeClr>
                </a:solidFill>
                <a:latin typeface="Times New Roman" pitchFamily="18" charset="0"/>
                <a:cs typeface="Times New Roman" pitchFamily="18" charset="0"/>
              </a:rPr>
              <a:t> </a:t>
            </a:r>
          </a:p>
          <a:p>
            <a:pPr>
              <a:buFont typeface="Wingdings" pitchFamily="2" charset="2"/>
              <a:buChar char="Ø"/>
            </a:pPr>
            <a:r>
              <a:rPr lang="en-US" sz="2000" dirty="0" smtClean="0">
                <a:solidFill>
                  <a:schemeClr val="accent4">
                    <a:lumMod val="50000"/>
                  </a:schemeClr>
                </a:solidFill>
                <a:latin typeface="Times New Roman" pitchFamily="18" charset="0"/>
                <a:cs typeface="Times New Roman" pitchFamily="18" charset="0"/>
              </a:rPr>
              <a:t>(</a:t>
            </a:r>
            <a:r>
              <a:rPr lang="en-US" sz="2000" dirty="0">
                <a:solidFill>
                  <a:schemeClr val="accent4">
                    <a:lumMod val="50000"/>
                  </a:schemeClr>
                </a:solidFill>
                <a:latin typeface="Times New Roman" pitchFamily="18" charset="0"/>
                <a:cs typeface="Times New Roman" pitchFamily="18" charset="0"/>
              </a:rPr>
              <a:t>i) They serve as the organizing principles for his/her data thus resolving a basic problem for the historian with a mass of untidy facts in his notes not knowing how to put them in some type of order. </a:t>
            </a:r>
            <a:endParaRPr lang="en-US" sz="2000" dirty="0" smtClean="0">
              <a:solidFill>
                <a:schemeClr val="accent4">
                  <a:lumMod val="50000"/>
                </a:schemeClr>
              </a:solidFill>
              <a:latin typeface="Times New Roman" pitchFamily="18" charset="0"/>
              <a:cs typeface="Times New Roman" pitchFamily="18" charset="0"/>
            </a:endParaRPr>
          </a:p>
          <a:p>
            <a:pPr>
              <a:buFont typeface="Wingdings" pitchFamily="2" charset="2"/>
              <a:buChar char="Ø"/>
            </a:pPr>
            <a:r>
              <a:rPr lang="en-US" sz="2000" dirty="0" smtClean="0">
                <a:solidFill>
                  <a:schemeClr val="accent4">
                    <a:lumMod val="50000"/>
                  </a:schemeClr>
                </a:solidFill>
                <a:latin typeface="Times New Roman" pitchFamily="18" charset="0"/>
                <a:cs typeface="Times New Roman" pitchFamily="18" charset="0"/>
              </a:rPr>
              <a:t>(</a:t>
            </a:r>
            <a:r>
              <a:rPr lang="en-US" sz="2000" dirty="0">
                <a:solidFill>
                  <a:schemeClr val="accent4">
                    <a:lumMod val="50000"/>
                  </a:schemeClr>
                </a:solidFill>
                <a:latin typeface="Times New Roman" pitchFamily="18" charset="0"/>
                <a:cs typeface="Times New Roman" pitchFamily="18" charset="0"/>
              </a:rPr>
              <a:t>ii) They improve a historian's perception or 'broaden his gaze'; they increase his ability to grasp an ever-increasing area of </a:t>
            </a:r>
            <a:r>
              <a:rPr lang="en-US" sz="2000">
                <a:solidFill>
                  <a:schemeClr val="accent4">
                    <a:lumMod val="50000"/>
                  </a:schemeClr>
                </a:solidFill>
                <a:latin typeface="Times New Roman" pitchFamily="18" charset="0"/>
                <a:cs typeface="Times New Roman" pitchFamily="18" charset="0"/>
              </a:rPr>
              <a:t>reality </a:t>
            </a:r>
            <a:endParaRPr lang="en-US" sz="2000" smtClean="0">
              <a:solidFill>
                <a:schemeClr val="accent4">
                  <a:lumMod val="50000"/>
                </a:schemeClr>
              </a:solidFill>
              <a:latin typeface="Times New Roman" pitchFamily="18" charset="0"/>
              <a:cs typeface="Times New Roman" pitchFamily="18" charset="0"/>
            </a:endParaRPr>
          </a:p>
          <a:p>
            <a:pPr>
              <a:buFont typeface="Wingdings" pitchFamily="2" charset="2"/>
              <a:buChar char="Ø"/>
            </a:pPr>
            <a:r>
              <a:rPr lang="en-US" sz="2000" smtClean="0">
                <a:solidFill>
                  <a:schemeClr val="accent4">
                    <a:lumMod val="50000"/>
                  </a:schemeClr>
                </a:solidFill>
                <a:latin typeface="Times New Roman" pitchFamily="18" charset="0"/>
                <a:cs typeface="Times New Roman" pitchFamily="18" charset="0"/>
              </a:rPr>
              <a:t>(</a:t>
            </a:r>
            <a:r>
              <a:rPr lang="en-US" sz="2000" dirty="0">
                <a:solidFill>
                  <a:schemeClr val="accent4">
                    <a:lumMod val="50000"/>
                  </a:schemeClr>
                </a:solidFill>
                <a:latin typeface="Times New Roman" pitchFamily="18" charset="0"/>
                <a:cs typeface="Times New Roman" pitchFamily="18" charset="0"/>
              </a:rPr>
              <a:t>iii) They enable the historian to draw inferences and establish chains of causation and consequence or effect. In other words, they enable him to analyze, interpret and explain his data. </a:t>
            </a:r>
            <a:endParaRPr lang="en-US" sz="2000" dirty="0" smtClean="0">
              <a:solidFill>
                <a:schemeClr val="accent4">
                  <a:lumMod val="50000"/>
                </a:schemeClr>
              </a:solidFill>
              <a:latin typeface="Times New Roman" pitchFamily="18" charset="0"/>
              <a:cs typeface="Times New Roman" pitchFamily="18" charset="0"/>
            </a:endParaRPr>
          </a:p>
          <a:p>
            <a:pPr>
              <a:buFont typeface="Wingdings" pitchFamily="2" charset="2"/>
              <a:buChar char="Ø"/>
            </a:pPr>
            <a:r>
              <a:rPr lang="en-US" sz="2000" dirty="0" smtClean="0">
                <a:solidFill>
                  <a:schemeClr val="accent4">
                    <a:lumMod val="50000"/>
                  </a:schemeClr>
                </a:solidFill>
                <a:latin typeface="Times New Roman" pitchFamily="18" charset="0"/>
                <a:cs typeface="Times New Roman" pitchFamily="18" charset="0"/>
              </a:rPr>
              <a:t>(</a:t>
            </a:r>
            <a:r>
              <a:rPr lang="en-US" sz="2000" dirty="0">
                <a:solidFill>
                  <a:schemeClr val="accent4">
                    <a:lumMod val="50000"/>
                  </a:schemeClr>
                </a:solidFill>
                <a:latin typeface="Times New Roman" pitchFamily="18" charset="0"/>
                <a:cs typeface="Times New Roman" pitchFamily="18" charset="0"/>
              </a:rPr>
              <a:t>iv</a:t>
            </a:r>
            <a:r>
              <a:rPr lang="en-US" sz="2000" dirty="0" smtClean="0">
                <a:solidFill>
                  <a:schemeClr val="accent4">
                    <a:lumMod val="50000"/>
                  </a:schemeClr>
                </a:solidFill>
                <a:latin typeface="Times New Roman" pitchFamily="18" charset="0"/>
                <a:cs typeface="Times New Roman" pitchFamily="18" charset="0"/>
              </a:rPr>
              <a:t>) Generalizations </a:t>
            </a:r>
            <a:r>
              <a:rPr lang="en-US" sz="2000" dirty="0">
                <a:solidFill>
                  <a:schemeClr val="accent4">
                    <a:lumMod val="50000"/>
                  </a:schemeClr>
                </a:solidFill>
                <a:latin typeface="Times New Roman" pitchFamily="18" charset="0"/>
                <a:cs typeface="Times New Roman" pitchFamily="18" charset="0"/>
              </a:rPr>
              <a:t>lead the historian to look for new facts and sources. Quite often new sources can be properly grasped only through new generalizations. </a:t>
            </a:r>
            <a:endParaRPr lang="en-US" sz="2000" dirty="0" smtClean="0">
              <a:solidFill>
                <a:schemeClr val="accent4">
                  <a:lumMod val="50000"/>
                </a:schemeClr>
              </a:solidFill>
              <a:latin typeface="Times New Roman" pitchFamily="18" charset="0"/>
              <a:cs typeface="Times New Roman" pitchFamily="18" charset="0"/>
            </a:endParaRPr>
          </a:p>
          <a:p>
            <a:pPr>
              <a:buFont typeface="Wingdings" pitchFamily="2" charset="2"/>
              <a:buChar char="Ø"/>
            </a:pPr>
            <a:r>
              <a:rPr lang="en-US" sz="2000" dirty="0" smtClean="0">
                <a:solidFill>
                  <a:schemeClr val="accent4">
                    <a:lumMod val="50000"/>
                  </a:schemeClr>
                </a:solidFill>
                <a:latin typeface="Times New Roman" pitchFamily="18" charset="0"/>
                <a:cs typeface="Times New Roman" pitchFamily="18" charset="0"/>
              </a:rPr>
              <a:t>(</a:t>
            </a:r>
            <a:r>
              <a:rPr lang="en-US" sz="2000" dirty="0">
                <a:solidFill>
                  <a:schemeClr val="accent4">
                    <a:lumMod val="50000"/>
                  </a:schemeClr>
                </a:solidFill>
                <a:latin typeface="Times New Roman" pitchFamily="18" charset="0"/>
                <a:cs typeface="Times New Roman" pitchFamily="18" charset="0"/>
              </a:rPr>
              <a:t>v) Generalizations also enable the historian to establish new connections between old, known facts. </a:t>
            </a:r>
            <a:endParaRPr lang="en-US" sz="2000" dirty="0" smtClean="0">
              <a:solidFill>
                <a:schemeClr val="accent4">
                  <a:lumMod val="50000"/>
                </a:schemeClr>
              </a:solidFill>
              <a:latin typeface="Times New Roman" pitchFamily="18" charset="0"/>
              <a:cs typeface="Times New Roman" pitchFamily="18" charset="0"/>
            </a:endParaRPr>
          </a:p>
          <a:p>
            <a:pPr>
              <a:buFont typeface="Wingdings" pitchFamily="2" charset="2"/>
              <a:buChar char="Ø"/>
            </a:pPr>
            <a:r>
              <a:rPr lang="en-US" sz="2000" dirty="0" smtClean="0">
                <a:solidFill>
                  <a:schemeClr val="accent4">
                    <a:lumMod val="50000"/>
                  </a:schemeClr>
                </a:solidFill>
                <a:latin typeface="Times New Roman" pitchFamily="18" charset="0"/>
                <a:cs typeface="Times New Roman" pitchFamily="18" charset="0"/>
              </a:rPr>
              <a:t>(</a:t>
            </a:r>
            <a:r>
              <a:rPr lang="en-US" sz="2000" dirty="0">
                <a:solidFill>
                  <a:schemeClr val="accent4">
                    <a:lumMod val="50000"/>
                  </a:schemeClr>
                </a:solidFill>
                <a:latin typeface="Times New Roman" pitchFamily="18" charset="0"/>
                <a:cs typeface="Times New Roman" pitchFamily="18" charset="0"/>
              </a:rPr>
              <a:t>vi) Generalizations help the historian to avoid 'empiricism' or 'literalism' that is taking the sources at their face value or literal meaning</a:t>
            </a:r>
            <a:endParaRPr lang="en-IN" sz="2000" dirty="0">
              <a:solidFill>
                <a:schemeClr val="accent4">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042718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80729"/>
            <a:ext cx="8686800" cy="5099398"/>
          </a:xfrm>
        </p:spPr>
        <p:txBody>
          <a:bodyPr>
            <a:normAutofit/>
          </a:bodyPr>
          <a:lstStyle/>
          <a:p>
            <a:r>
              <a:rPr lang="en-US" sz="2000" dirty="0">
                <a:solidFill>
                  <a:srgbClr val="C00000"/>
                </a:solidFill>
                <a:latin typeface="Times New Roman" pitchFamily="18" charset="0"/>
                <a:cs typeface="Times New Roman" pitchFamily="18" charset="0"/>
              </a:rPr>
              <a:t>Yet historical accounts are subject to frequent disagreement. </a:t>
            </a:r>
            <a:endParaRPr lang="en-US" sz="2000" dirty="0" smtClean="0">
              <a:solidFill>
                <a:srgbClr val="C00000"/>
              </a:solidFill>
              <a:latin typeface="Times New Roman" pitchFamily="18" charset="0"/>
              <a:cs typeface="Times New Roman" pitchFamily="18" charset="0"/>
            </a:endParaRPr>
          </a:p>
          <a:p>
            <a:r>
              <a:rPr lang="en-US" sz="2000" dirty="0" smtClean="0">
                <a:solidFill>
                  <a:srgbClr val="C00000"/>
                </a:solidFill>
                <a:latin typeface="Times New Roman" pitchFamily="18" charset="0"/>
                <a:cs typeface="Times New Roman" pitchFamily="18" charset="0"/>
              </a:rPr>
              <a:t>Much </a:t>
            </a:r>
            <a:r>
              <a:rPr lang="en-US" sz="2000" dirty="0">
                <a:solidFill>
                  <a:srgbClr val="C00000"/>
                </a:solidFill>
                <a:latin typeface="Times New Roman" pitchFamily="18" charset="0"/>
                <a:cs typeface="Times New Roman" pitchFamily="18" charset="0"/>
              </a:rPr>
              <a:t>disagreement is due to the fact that accurate history is difficult to obtain, for a variety of reasons. </a:t>
            </a:r>
            <a:endParaRPr lang="en-US" sz="2000" dirty="0" smtClean="0">
              <a:solidFill>
                <a:srgbClr val="C00000"/>
              </a:solidFill>
              <a:latin typeface="Times New Roman" pitchFamily="18" charset="0"/>
              <a:cs typeface="Times New Roman" pitchFamily="18" charset="0"/>
            </a:endParaRPr>
          </a:p>
          <a:p>
            <a:r>
              <a:rPr lang="en-US" sz="2000" dirty="0" smtClean="0">
                <a:solidFill>
                  <a:srgbClr val="C00000"/>
                </a:solidFill>
                <a:latin typeface="Times New Roman" pitchFamily="18" charset="0"/>
                <a:cs typeface="Times New Roman" pitchFamily="18" charset="0"/>
              </a:rPr>
              <a:t>Much </a:t>
            </a:r>
            <a:r>
              <a:rPr lang="en-US" sz="2000" dirty="0">
                <a:solidFill>
                  <a:srgbClr val="C00000"/>
                </a:solidFill>
                <a:latin typeface="Times New Roman" pitchFamily="18" charset="0"/>
                <a:cs typeface="Times New Roman" pitchFamily="18" charset="0"/>
              </a:rPr>
              <a:t>information regarding the past has been lost. </a:t>
            </a:r>
            <a:endParaRPr lang="en-US" sz="2000" dirty="0" smtClean="0">
              <a:solidFill>
                <a:srgbClr val="C00000"/>
              </a:solidFill>
              <a:latin typeface="Times New Roman" pitchFamily="18" charset="0"/>
              <a:cs typeface="Times New Roman" pitchFamily="18" charset="0"/>
            </a:endParaRPr>
          </a:p>
          <a:p>
            <a:r>
              <a:rPr lang="en-US" sz="2000" dirty="0" smtClean="0">
                <a:solidFill>
                  <a:srgbClr val="C00000"/>
                </a:solidFill>
                <a:latin typeface="Times New Roman" pitchFamily="18" charset="0"/>
                <a:cs typeface="Times New Roman" pitchFamily="18" charset="0"/>
              </a:rPr>
              <a:t>Many </a:t>
            </a:r>
            <a:r>
              <a:rPr lang="en-US" sz="2000" dirty="0">
                <a:solidFill>
                  <a:srgbClr val="C00000"/>
                </a:solidFill>
                <a:latin typeface="Times New Roman" pitchFamily="18" charset="0"/>
                <a:cs typeface="Times New Roman" pitchFamily="18" charset="0"/>
              </a:rPr>
              <a:t>cultures have a rich oral history, but lack written documents. </a:t>
            </a:r>
            <a:endParaRPr lang="en-US" sz="2000" dirty="0" smtClean="0">
              <a:solidFill>
                <a:srgbClr val="C00000"/>
              </a:solidFill>
              <a:latin typeface="Times New Roman" pitchFamily="18" charset="0"/>
              <a:cs typeface="Times New Roman" pitchFamily="18" charset="0"/>
            </a:endParaRPr>
          </a:p>
          <a:p>
            <a:r>
              <a:rPr lang="en-US" sz="2000" dirty="0">
                <a:solidFill>
                  <a:srgbClr val="C00000"/>
                </a:solidFill>
                <a:latin typeface="Times New Roman" pitchFamily="18" charset="0"/>
                <a:cs typeface="Times New Roman" pitchFamily="18" charset="0"/>
              </a:rPr>
              <a:t>Oral accounts, or "</a:t>
            </a:r>
            <a:r>
              <a:rPr lang="en-US" sz="2000" dirty="0">
                <a:solidFill>
                  <a:srgbClr val="C00000"/>
                </a:solidFill>
                <a:latin typeface="Times New Roman" pitchFamily="18" charset="0"/>
                <a:cs typeface="Times New Roman" pitchFamily="18" charset="0"/>
                <a:hlinkClick r:id="rId2"/>
              </a:rPr>
              <a:t>story telling</a:t>
            </a:r>
            <a:r>
              <a:rPr lang="en-US" sz="2000" dirty="0">
                <a:solidFill>
                  <a:srgbClr val="C00000"/>
                </a:solidFill>
                <a:latin typeface="Times New Roman" pitchFamily="18" charset="0"/>
                <a:cs typeface="Times New Roman" pitchFamily="18" charset="0"/>
              </a:rPr>
              <a:t>," suffer from an inherent loss of information. </a:t>
            </a:r>
            <a:endParaRPr lang="en-US" sz="2000" dirty="0" smtClean="0">
              <a:solidFill>
                <a:srgbClr val="C00000"/>
              </a:solidFill>
              <a:latin typeface="Times New Roman" pitchFamily="18" charset="0"/>
              <a:cs typeface="Times New Roman" pitchFamily="18" charset="0"/>
            </a:endParaRPr>
          </a:p>
          <a:p>
            <a:r>
              <a:rPr lang="en-US" sz="2000" dirty="0" smtClean="0">
                <a:solidFill>
                  <a:srgbClr val="C00000"/>
                </a:solidFill>
                <a:latin typeface="Times New Roman" pitchFamily="18" charset="0"/>
                <a:cs typeface="Times New Roman" pitchFamily="18" charset="0"/>
              </a:rPr>
              <a:t>Each </a:t>
            </a:r>
            <a:r>
              <a:rPr lang="en-US" sz="2000" dirty="0">
                <a:solidFill>
                  <a:srgbClr val="C00000"/>
                </a:solidFill>
                <a:latin typeface="Times New Roman" pitchFamily="18" charset="0"/>
                <a:cs typeface="Times New Roman" pitchFamily="18" charset="0"/>
              </a:rPr>
              <a:t>person in the chain will tend to "interpret" the story, presenting the opportunity to accidentally alter it, or </a:t>
            </a:r>
            <a:r>
              <a:rPr lang="en-US" sz="2000" dirty="0" smtClean="0">
                <a:solidFill>
                  <a:srgbClr val="C00000"/>
                </a:solidFill>
                <a:latin typeface="Times New Roman" pitchFamily="18" charset="0"/>
                <a:cs typeface="Times New Roman" pitchFamily="18" charset="0"/>
              </a:rPr>
              <a:t>worse</a:t>
            </a:r>
          </a:p>
          <a:p>
            <a:r>
              <a:rPr lang="en-US" sz="2000" dirty="0">
                <a:solidFill>
                  <a:srgbClr val="C00000"/>
                </a:solidFill>
                <a:latin typeface="Times New Roman" pitchFamily="18" charset="0"/>
                <a:cs typeface="Times New Roman" pitchFamily="18" charset="0"/>
              </a:rPr>
              <a:t>Written history before the age of copiers and </a:t>
            </a:r>
            <a:r>
              <a:rPr lang="en-US" sz="2000" dirty="0" smtClean="0">
                <a:solidFill>
                  <a:srgbClr val="C00000"/>
                </a:solidFill>
                <a:latin typeface="Times New Roman" pitchFamily="18" charset="0"/>
                <a:cs typeface="Times New Roman" pitchFamily="18" charset="0"/>
              </a:rPr>
              <a:t>computers, </a:t>
            </a:r>
            <a:r>
              <a:rPr lang="en-US" sz="2000" dirty="0">
                <a:solidFill>
                  <a:srgbClr val="C00000"/>
                </a:solidFill>
                <a:latin typeface="Times New Roman" pitchFamily="18" charset="0"/>
                <a:cs typeface="Times New Roman" pitchFamily="18" charset="0"/>
              </a:rPr>
              <a:t>had to be hand-copied, providing similarly easy opportunities for errors or exaggeration</a:t>
            </a:r>
            <a:r>
              <a:rPr lang="en-US" sz="2000" dirty="0" smtClean="0">
                <a:solidFill>
                  <a:srgbClr val="C00000"/>
                </a:solidFill>
                <a:latin typeface="Times New Roman" pitchFamily="18" charset="0"/>
                <a:cs typeface="Times New Roman" pitchFamily="18" charset="0"/>
              </a:rPr>
              <a:t>.</a:t>
            </a:r>
          </a:p>
          <a:p>
            <a:r>
              <a:rPr lang="en-US" sz="2000" dirty="0">
                <a:solidFill>
                  <a:srgbClr val="C00000"/>
                </a:solidFill>
                <a:latin typeface="Times New Roman" pitchFamily="18" charset="0"/>
                <a:cs typeface="Times New Roman" pitchFamily="18" charset="0"/>
              </a:rPr>
              <a:t>These factors and others result in quite a bit of uncertainty about historical accounts. </a:t>
            </a:r>
            <a:endParaRPr lang="en-US" sz="2000" dirty="0" smtClean="0">
              <a:solidFill>
                <a:srgbClr val="C00000"/>
              </a:solidFill>
              <a:latin typeface="Times New Roman" pitchFamily="18" charset="0"/>
              <a:cs typeface="Times New Roman" pitchFamily="18" charset="0"/>
            </a:endParaRPr>
          </a:p>
          <a:p>
            <a:r>
              <a:rPr lang="en-US" sz="2000" dirty="0" smtClean="0">
                <a:solidFill>
                  <a:srgbClr val="C00000"/>
                </a:solidFill>
                <a:latin typeface="Times New Roman" pitchFamily="18" charset="0"/>
                <a:cs typeface="Times New Roman" pitchFamily="18" charset="0"/>
              </a:rPr>
              <a:t>This </a:t>
            </a:r>
            <a:r>
              <a:rPr lang="en-US" sz="2000" dirty="0">
                <a:solidFill>
                  <a:srgbClr val="C00000"/>
                </a:solidFill>
                <a:latin typeface="Times New Roman" pitchFamily="18" charset="0"/>
                <a:cs typeface="Times New Roman" pitchFamily="18" charset="0"/>
              </a:rPr>
              <a:t>leaves room for parties to interpret history in ways that favor them, resulting in strong resistance from those on opposing sides.</a:t>
            </a:r>
            <a:endParaRPr lang="en-IN" sz="20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0197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20689"/>
            <a:ext cx="8686800" cy="5459438"/>
          </a:xfrm>
        </p:spPr>
        <p:txBody>
          <a:bodyPr>
            <a:normAutofit lnSpcReduction="10000"/>
          </a:bodyPr>
          <a:lstStyle/>
          <a:p>
            <a:r>
              <a:rPr lang="en-US" sz="2000" b="1" dirty="0">
                <a:solidFill>
                  <a:srgbClr val="FF0000"/>
                </a:solidFill>
                <a:latin typeface="Times New Roman" pitchFamily="18" charset="0"/>
                <a:cs typeface="Times New Roman" pitchFamily="18" charset="0"/>
              </a:rPr>
              <a:t>Primary Sources </a:t>
            </a:r>
            <a:endParaRPr lang="en-US" sz="2000" dirty="0">
              <a:solidFill>
                <a:srgbClr val="FF0000"/>
              </a:solidFill>
              <a:latin typeface="Times New Roman" pitchFamily="18" charset="0"/>
              <a:cs typeface="Times New Roman" pitchFamily="18" charset="0"/>
            </a:endParaRPr>
          </a:p>
          <a:p>
            <a:r>
              <a:rPr lang="en-US" sz="2000" b="1" dirty="0">
                <a:solidFill>
                  <a:srgbClr val="FF0000"/>
                </a:solidFill>
                <a:latin typeface="Times New Roman" pitchFamily="18" charset="0"/>
                <a:cs typeface="Times New Roman" pitchFamily="18" charset="0"/>
              </a:rPr>
              <a:t>The primary sources can be classified into the following categories: </a:t>
            </a:r>
            <a:endParaRPr lang="en-US" sz="2000" dirty="0">
              <a:solidFill>
                <a:srgbClr val="FF0000"/>
              </a:solidFill>
              <a:latin typeface="Times New Roman" pitchFamily="18" charset="0"/>
              <a:cs typeface="Times New Roman" pitchFamily="18" charset="0"/>
            </a:endParaRPr>
          </a:p>
          <a:p>
            <a:r>
              <a:rPr lang="en-US" sz="2000" b="1" dirty="0">
                <a:solidFill>
                  <a:srgbClr val="FF0000"/>
                </a:solidFill>
                <a:latin typeface="Times New Roman" pitchFamily="18" charset="0"/>
                <a:cs typeface="Times New Roman" pitchFamily="18" charset="0"/>
              </a:rPr>
              <a:t>(1) Contemporary Records: </a:t>
            </a:r>
            <a:endParaRPr lang="en-US" sz="2000" dirty="0">
              <a:solidFill>
                <a:srgbClr val="FF0000"/>
              </a:solidFill>
              <a:latin typeface="Times New Roman" pitchFamily="18" charset="0"/>
              <a:cs typeface="Times New Roman" pitchFamily="18" charset="0"/>
            </a:endParaRPr>
          </a:p>
          <a:p>
            <a:r>
              <a:rPr lang="en-US" sz="2000" dirty="0">
                <a:solidFill>
                  <a:srgbClr val="FF0000"/>
                </a:solidFill>
                <a:latin typeface="Times New Roman" pitchFamily="18" charset="0"/>
                <a:cs typeface="Times New Roman" pitchFamily="18" charset="0"/>
              </a:rPr>
              <a:t>These types of primary sources are in the form of the instruction documents, </a:t>
            </a:r>
          </a:p>
          <a:p>
            <a:r>
              <a:rPr lang="en-US" sz="2000" dirty="0" smtClean="0">
                <a:solidFill>
                  <a:srgbClr val="FF0000"/>
                </a:solidFill>
                <a:latin typeface="Times New Roman" pitchFamily="18" charset="0"/>
                <a:cs typeface="Times New Roman" pitchFamily="18" charset="0"/>
              </a:rPr>
              <a:t>the </a:t>
            </a:r>
            <a:r>
              <a:rPr lang="en-US" sz="2000" dirty="0">
                <a:solidFill>
                  <a:srgbClr val="FF0000"/>
                </a:solidFill>
                <a:latin typeface="Times New Roman" pitchFamily="18" charset="0"/>
                <a:cs typeface="Times New Roman" pitchFamily="18" charset="0"/>
              </a:rPr>
              <a:t>business and legal paper and </a:t>
            </a:r>
            <a:r>
              <a:rPr lang="en-US" sz="2000" dirty="0" smtClean="0">
                <a:solidFill>
                  <a:srgbClr val="FF0000"/>
                </a:solidFill>
                <a:latin typeface="Times New Roman" pitchFamily="18" charset="0"/>
                <a:cs typeface="Times New Roman" pitchFamily="18" charset="0"/>
              </a:rPr>
              <a:t>autobiographies</a:t>
            </a:r>
            <a:r>
              <a:rPr lang="en-US" sz="2000" dirty="0">
                <a:solidFill>
                  <a:srgbClr val="FF0000"/>
                </a:solidFill>
                <a:latin typeface="Times New Roman" pitchFamily="18" charset="0"/>
                <a:cs typeface="Times New Roman" pitchFamily="18" charset="0"/>
              </a:rPr>
              <a:t>, etc.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The </a:t>
            </a:r>
            <a:r>
              <a:rPr lang="en-US" sz="2000" dirty="0">
                <a:solidFill>
                  <a:srgbClr val="FF0000"/>
                </a:solidFill>
                <a:latin typeface="Times New Roman" pitchFamily="18" charset="0"/>
                <a:cs typeface="Times New Roman" pitchFamily="18" charset="0"/>
              </a:rPr>
              <a:t>Business and legal letters consists of the bills, journals, leases, wills, tax </a:t>
            </a:r>
            <a:r>
              <a:rPr lang="en-US" sz="2000" dirty="0" smtClean="0">
                <a:solidFill>
                  <a:srgbClr val="FF0000"/>
                </a:solidFill>
                <a:latin typeface="Times New Roman" pitchFamily="18" charset="0"/>
                <a:cs typeface="Times New Roman" pitchFamily="18" charset="0"/>
              </a:rPr>
              <a:t>records </a:t>
            </a:r>
            <a:r>
              <a:rPr lang="en-US" sz="2000" dirty="0">
                <a:solidFill>
                  <a:srgbClr val="FF0000"/>
                </a:solidFill>
                <a:latin typeface="Times New Roman" pitchFamily="18" charset="0"/>
                <a:cs typeface="Times New Roman" pitchFamily="18" charset="0"/>
              </a:rPr>
              <a:t>which gives an insight into the working of the firms as well as the persons. </a:t>
            </a:r>
          </a:p>
          <a:p>
            <a:r>
              <a:rPr lang="en-US" sz="2000" dirty="0">
                <a:solidFill>
                  <a:srgbClr val="FF0000"/>
                </a:solidFill>
                <a:latin typeface="Times New Roman" pitchFamily="18" charset="0"/>
                <a:cs typeface="Times New Roman" pitchFamily="18" charset="0"/>
              </a:rPr>
              <a:t>The autobiographies are a credible source of history because they are very close to the </a:t>
            </a:r>
            <a:r>
              <a:rPr lang="en-US" sz="2000" dirty="0" smtClean="0">
                <a:solidFill>
                  <a:srgbClr val="FF0000"/>
                </a:solidFill>
                <a:latin typeface="Times New Roman" pitchFamily="18" charset="0"/>
                <a:cs typeface="Times New Roman" pitchFamily="18" charset="0"/>
              </a:rPr>
              <a:t>events </a:t>
            </a:r>
            <a:r>
              <a:rPr lang="en-US" sz="2000" dirty="0">
                <a:solidFill>
                  <a:srgbClr val="FF0000"/>
                </a:solidFill>
                <a:latin typeface="Times New Roman" pitchFamily="18" charset="0"/>
                <a:cs typeface="Times New Roman" pitchFamily="18" charset="0"/>
              </a:rPr>
              <a:t>with which they deal and written by a person himself. These are non- </a:t>
            </a:r>
            <a:r>
              <a:rPr lang="en-US" sz="2000" dirty="0" smtClean="0">
                <a:solidFill>
                  <a:srgbClr val="FF0000"/>
                </a:solidFill>
                <a:latin typeface="Times New Roman" pitchFamily="18" charset="0"/>
                <a:cs typeface="Times New Roman" pitchFamily="18" charset="0"/>
              </a:rPr>
              <a:t>prejudicial</a:t>
            </a:r>
            <a:r>
              <a:rPr lang="en-US" sz="2000" dirty="0">
                <a:solidFill>
                  <a:srgbClr val="FF0000"/>
                </a:solidFill>
                <a:latin typeface="Times New Roman" pitchFamily="18" charset="0"/>
                <a:cs typeface="Times New Roman" pitchFamily="18" charset="0"/>
              </a:rPr>
              <a:t>. </a:t>
            </a:r>
          </a:p>
          <a:p>
            <a:r>
              <a:rPr lang="en-US" sz="2000" b="1" dirty="0">
                <a:solidFill>
                  <a:srgbClr val="FF0000"/>
                </a:solidFill>
                <a:latin typeface="Times New Roman" pitchFamily="18" charset="0"/>
                <a:cs typeface="Times New Roman" pitchFamily="18" charset="0"/>
              </a:rPr>
              <a:t>(2) Confidential Reports: </a:t>
            </a:r>
            <a:endParaRPr lang="en-US" sz="2000" dirty="0">
              <a:solidFill>
                <a:srgbClr val="FF0000"/>
              </a:solidFill>
              <a:latin typeface="Times New Roman" pitchFamily="18" charset="0"/>
              <a:cs typeface="Times New Roman" pitchFamily="18" charset="0"/>
            </a:endParaRPr>
          </a:p>
          <a:p>
            <a:r>
              <a:rPr lang="en-US" sz="2000" dirty="0">
                <a:solidFill>
                  <a:srgbClr val="FF0000"/>
                </a:solidFill>
                <a:latin typeface="Times New Roman" pitchFamily="18" charset="0"/>
                <a:cs typeface="Times New Roman" pitchFamily="18" charset="0"/>
              </a:rPr>
              <a:t>The confidential reports are not intended for general audience and are less reliable </a:t>
            </a:r>
            <a:r>
              <a:rPr lang="en-US" sz="2000" dirty="0" smtClean="0">
                <a:solidFill>
                  <a:srgbClr val="FF0000"/>
                </a:solidFill>
                <a:latin typeface="Times New Roman" pitchFamily="18" charset="0"/>
                <a:cs typeface="Times New Roman" pitchFamily="18" charset="0"/>
              </a:rPr>
              <a:t>than </a:t>
            </a:r>
            <a:r>
              <a:rPr lang="en-US" sz="2000" dirty="0">
                <a:solidFill>
                  <a:srgbClr val="FF0000"/>
                </a:solidFill>
                <a:latin typeface="Times New Roman" pitchFamily="18" charset="0"/>
                <a:cs typeface="Times New Roman" pitchFamily="18" charset="0"/>
              </a:rPr>
              <a:t>the contemporary sources.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These </a:t>
            </a:r>
            <a:r>
              <a:rPr lang="en-US" sz="2000" dirty="0">
                <a:solidFill>
                  <a:srgbClr val="FF0000"/>
                </a:solidFill>
                <a:latin typeface="Times New Roman" pitchFamily="18" charset="0"/>
                <a:cs typeface="Times New Roman" pitchFamily="18" charset="0"/>
              </a:rPr>
              <a:t>types of reports are generally in the forms of </a:t>
            </a:r>
            <a:r>
              <a:rPr lang="en-US" sz="2000" dirty="0" smtClean="0">
                <a:solidFill>
                  <a:srgbClr val="FF0000"/>
                </a:solidFill>
                <a:latin typeface="Times New Roman" pitchFamily="18" charset="0"/>
                <a:cs typeface="Times New Roman" pitchFamily="18" charset="0"/>
              </a:rPr>
              <a:t>military </a:t>
            </a:r>
            <a:r>
              <a:rPr lang="en-US" sz="2000" dirty="0">
                <a:solidFill>
                  <a:srgbClr val="FF0000"/>
                </a:solidFill>
                <a:latin typeface="Times New Roman" pitchFamily="18" charset="0"/>
                <a:cs typeface="Times New Roman" pitchFamily="18" charset="0"/>
              </a:rPr>
              <a:t>and diplomatic dispatches, Journals, diaries or memoirs and personal letters. </a:t>
            </a:r>
          </a:p>
        </p:txBody>
      </p:sp>
    </p:spTree>
    <p:extLst>
      <p:ext uri="{BB962C8B-B14F-4D97-AF65-F5344CB8AC3E}">
        <p14:creationId xmlns:p14="http://schemas.microsoft.com/office/powerpoint/2010/main" val="3920760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76673"/>
            <a:ext cx="8686800" cy="5603454"/>
          </a:xfrm>
        </p:spPr>
        <p:txBody>
          <a:bodyPr>
            <a:normAutofit/>
          </a:bodyPr>
          <a:lstStyle/>
          <a:p>
            <a:r>
              <a:rPr lang="en-US" sz="2000" b="1" dirty="0">
                <a:solidFill>
                  <a:srgbClr val="FF0000"/>
                </a:solidFill>
                <a:latin typeface="Times New Roman" pitchFamily="18" charset="0"/>
                <a:cs typeface="Times New Roman" pitchFamily="18" charset="0"/>
              </a:rPr>
              <a:t>(3) Public Reports: </a:t>
            </a:r>
            <a:endParaRPr lang="en-US" sz="2000" dirty="0">
              <a:solidFill>
                <a:srgbClr val="FF0000"/>
              </a:solidFill>
              <a:latin typeface="Times New Roman" pitchFamily="18" charset="0"/>
              <a:cs typeface="Times New Roman" pitchFamily="18" charset="0"/>
            </a:endParaRPr>
          </a:p>
          <a:p>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The </a:t>
            </a:r>
            <a:r>
              <a:rPr lang="en-US" sz="2000" dirty="0">
                <a:solidFill>
                  <a:srgbClr val="FF0000"/>
                </a:solidFill>
                <a:latin typeface="Times New Roman" pitchFamily="18" charset="0"/>
                <a:cs typeface="Times New Roman" pitchFamily="18" charset="0"/>
              </a:rPr>
              <a:t>public reports are meant for general public and less reliable.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There </a:t>
            </a:r>
            <a:r>
              <a:rPr lang="en-US" sz="2000" dirty="0">
                <a:solidFill>
                  <a:srgbClr val="FF0000"/>
                </a:solidFill>
                <a:latin typeface="Times New Roman" pitchFamily="18" charset="0"/>
                <a:cs typeface="Times New Roman" pitchFamily="18" charset="0"/>
              </a:rPr>
              <a:t>are </a:t>
            </a:r>
            <a:r>
              <a:rPr lang="en-US" sz="2000" dirty="0" smtClean="0">
                <a:solidFill>
                  <a:srgbClr val="FF0000"/>
                </a:solidFill>
                <a:latin typeface="Times New Roman" pitchFamily="18" charset="0"/>
                <a:cs typeface="Times New Roman" pitchFamily="18" charset="0"/>
              </a:rPr>
              <a:t>three </a:t>
            </a:r>
            <a:r>
              <a:rPr lang="en-US" sz="2000" dirty="0">
                <a:solidFill>
                  <a:srgbClr val="FF0000"/>
                </a:solidFill>
                <a:latin typeface="Times New Roman" pitchFamily="18" charset="0"/>
                <a:cs typeface="Times New Roman" pitchFamily="18" charset="0"/>
              </a:rPr>
              <a:t>types of public reports and each possesses a different degree of reliability, such </a:t>
            </a:r>
            <a:r>
              <a:rPr lang="en-US" sz="2000" dirty="0" smtClean="0">
                <a:solidFill>
                  <a:srgbClr val="FF0000"/>
                </a:solidFill>
                <a:latin typeface="Times New Roman" pitchFamily="18" charset="0"/>
                <a:cs typeface="Times New Roman" pitchFamily="18" charset="0"/>
              </a:rPr>
              <a:t>as</a:t>
            </a:r>
            <a:r>
              <a:rPr lang="en-US" sz="2000" dirty="0">
                <a:solidFill>
                  <a:srgbClr val="FF0000"/>
                </a:solidFill>
                <a:latin typeface="Times New Roman" pitchFamily="18" charset="0"/>
                <a:cs typeface="Times New Roman" pitchFamily="18" charset="0"/>
              </a:rPr>
              <a:t>— Newspaper reports and dispatches are more reliable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Memoirs and </a:t>
            </a:r>
            <a:r>
              <a:rPr lang="en-US" sz="2000" dirty="0">
                <a:solidFill>
                  <a:srgbClr val="FF0000"/>
                </a:solidFill>
                <a:latin typeface="Times New Roman" pitchFamily="18" charset="0"/>
                <a:cs typeface="Times New Roman" pitchFamily="18" charset="0"/>
              </a:rPr>
              <a:t>autobiographies are another public reports which are written for the public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The </a:t>
            </a:r>
            <a:r>
              <a:rPr lang="en-US" sz="2000" dirty="0">
                <a:solidFill>
                  <a:srgbClr val="FF0000"/>
                </a:solidFill>
                <a:latin typeface="Times New Roman" pitchFamily="18" charset="0"/>
                <a:cs typeface="Times New Roman" pitchFamily="18" charset="0"/>
              </a:rPr>
              <a:t>official histories of the activities of government or business house are </a:t>
            </a:r>
            <a:r>
              <a:rPr lang="en-US" sz="2000" dirty="0" smtClean="0">
                <a:solidFill>
                  <a:srgbClr val="FF0000"/>
                </a:solidFill>
                <a:latin typeface="Times New Roman" pitchFamily="18" charset="0"/>
                <a:cs typeface="Times New Roman" pitchFamily="18" charset="0"/>
              </a:rPr>
              <a:t>also </a:t>
            </a:r>
            <a:r>
              <a:rPr lang="en-US" sz="2000" dirty="0">
                <a:solidFill>
                  <a:srgbClr val="FF0000"/>
                </a:solidFill>
                <a:latin typeface="Times New Roman" pitchFamily="18" charset="0"/>
                <a:cs typeface="Times New Roman" pitchFamily="18" charset="0"/>
              </a:rPr>
              <a:t>an important kind of public reports.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They </a:t>
            </a:r>
            <a:r>
              <a:rPr lang="en-US" sz="2000" dirty="0">
                <a:solidFill>
                  <a:srgbClr val="FF0000"/>
                </a:solidFill>
                <a:latin typeface="Times New Roman" pitchFamily="18" charset="0"/>
                <a:cs typeface="Times New Roman" pitchFamily="18" charset="0"/>
              </a:rPr>
              <a:t>possess incriminating material and less </a:t>
            </a:r>
            <a:r>
              <a:rPr lang="en-US" sz="2000" dirty="0" smtClean="0">
                <a:solidFill>
                  <a:srgbClr val="FF0000"/>
                </a:solidFill>
                <a:latin typeface="Times New Roman" pitchFamily="18" charset="0"/>
                <a:cs typeface="Times New Roman" pitchFamily="18" charset="0"/>
              </a:rPr>
              <a:t>reliable</a:t>
            </a:r>
            <a:r>
              <a:rPr lang="en-US" sz="2000" dirty="0">
                <a:solidFill>
                  <a:srgbClr val="FF0000"/>
                </a:solidFill>
                <a:latin typeface="Times New Roman" pitchFamily="18" charset="0"/>
                <a:cs typeface="Times New Roman" pitchFamily="18" charset="0"/>
              </a:rPr>
              <a:t>. </a:t>
            </a:r>
          </a:p>
          <a:p>
            <a:r>
              <a:rPr lang="en-US" sz="2000" b="1" dirty="0">
                <a:solidFill>
                  <a:srgbClr val="FF0000"/>
                </a:solidFill>
                <a:latin typeface="Times New Roman" pitchFamily="18" charset="0"/>
                <a:cs typeface="Times New Roman" pitchFamily="18" charset="0"/>
              </a:rPr>
              <a:t>(4) Government Documents: </a:t>
            </a:r>
            <a:endParaRPr lang="en-US" sz="2000" dirty="0">
              <a:solidFill>
                <a:srgbClr val="FF0000"/>
              </a:solidFill>
              <a:latin typeface="Times New Roman" pitchFamily="18" charset="0"/>
              <a:cs typeface="Times New Roman" pitchFamily="18" charset="0"/>
            </a:endParaRPr>
          </a:p>
          <a:p>
            <a:r>
              <a:rPr lang="en-US" sz="2000" dirty="0">
                <a:solidFill>
                  <a:srgbClr val="FF0000"/>
                </a:solidFill>
                <a:latin typeface="Times New Roman" pitchFamily="18" charset="0"/>
                <a:cs typeface="Times New Roman" pitchFamily="18" charset="0"/>
              </a:rPr>
              <a:t>Numerous government documents are compiled which are also a source of </a:t>
            </a:r>
            <a:r>
              <a:rPr lang="en-US" sz="2000" dirty="0" smtClean="0">
                <a:solidFill>
                  <a:srgbClr val="FF0000"/>
                </a:solidFill>
                <a:latin typeface="Times New Roman" pitchFamily="18" charset="0"/>
                <a:cs typeface="Times New Roman" pitchFamily="18" charset="0"/>
              </a:rPr>
              <a:t>vital </a:t>
            </a:r>
            <a:r>
              <a:rPr lang="en-US" sz="2000" dirty="0">
                <a:solidFill>
                  <a:srgbClr val="FF0000"/>
                </a:solidFill>
                <a:latin typeface="Times New Roman" pitchFamily="18" charset="0"/>
                <a:cs typeface="Times New Roman" pitchFamily="18" charset="0"/>
              </a:rPr>
              <a:t>importance to the historians such as statistics about fiscal, census and vital </a:t>
            </a:r>
            <a:r>
              <a:rPr lang="en-US" sz="2000" dirty="0" smtClean="0">
                <a:solidFill>
                  <a:srgbClr val="FF0000"/>
                </a:solidFill>
                <a:latin typeface="Times New Roman" pitchFamily="18" charset="0"/>
                <a:cs typeface="Times New Roman" pitchFamily="18" charset="0"/>
              </a:rPr>
              <a:t>matters </a:t>
            </a:r>
            <a:r>
              <a:rPr lang="en-US" sz="2000" dirty="0">
                <a:solidFill>
                  <a:srgbClr val="FF0000"/>
                </a:solidFill>
                <a:latin typeface="Times New Roman" pitchFamily="18" charset="0"/>
                <a:cs typeface="Times New Roman" pitchFamily="18" charset="0"/>
              </a:rPr>
              <a:t>which can be made use of by the historians</a:t>
            </a:r>
            <a:r>
              <a:rPr lang="en-US" sz="2000" dirty="0" smtClean="0">
                <a:solidFill>
                  <a:srgbClr val="FF0000"/>
                </a:solidFill>
                <a:latin typeface="Times New Roman" pitchFamily="18" charset="0"/>
                <a:cs typeface="Times New Roman" pitchFamily="18" charset="0"/>
              </a:rPr>
              <a:t>.</a:t>
            </a:r>
          </a:p>
          <a:p>
            <a:r>
              <a:rPr lang="en-US" sz="2000" dirty="0" smtClean="0">
                <a:solidFill>
                  <a:srgbClr val="FF0000"/>
                </a:solidFill>
                <a:latin typeface="Times New Roman" pitchFamily="18" charset="0"/>
                <a:cs typeface="Times New Roman" pitchFamily="18" charset="0"/>
              </a:rPr>
              <a:t> </a:t>
            </a:r>
            <a:r>
              <a:rPr lang="en-US" sz="2000" dirty="0">
                <a:solidFill>
                  <a:srgbClr val="FF0000"/>
                </a:solidFill>
                <a:latin typeface="Times New Roman" pitchFamily="18" charset="0"/>
                <a:cs typeface="Times New Roman" pitchFamily="18" charset="0"/>
              </a:rPr>
              <a:t>All these reports have first hand </a:t>
            </a:r>
            <a:r>
              <a:rPr lang="en-US" sz="2000" dirty="0" smtClean="0">
                <a:solidFill>
                  <a:srgbClr val="FF0000"/>
                </a:solidFill>
                <a:latin typeface="Times New Roman" pitchFamily="18" charset="0"/>
                <a:cs typeface="Times New Roman" pitchFamily="18" charset="0"/>
              </a:rPr>
              <a:t>importance</a:t>
            </a:r>
            <a:r>
              <a:rPr lang="en-US" sz="2000" dirty="0">
                <a:solidFill>
                  <a:srgbClr val="FF0000"/>
                </a:solidFill>
                <a:latin typeface="Times New Roman" pitchFamily="18" charset="0"/>
                <a:cs typeface="Times New Roman" pitchFamily="18" charset="0"/>
              </a:rPr>
              <a:t>, but require proper evaluation before the use. </a:t>
            </a:r>
          </a:p>
        </p:txBody>
      </p:sp>
    </p:spTree>
    <p:extLst>
      <p:ext uri="{BB962C8B-B14F-4D97-AF65-F5344CB8AC3E}">
        <p14:creationId xmlns:p14="http://schemas.microsoft.com/office/powerpoint/2010/main" val="1045741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04665"/>
            <a:ext cx="8686800" cy="5675462"/>
          </a:xfrm>
        </p:spPr>
        <p:txBody>
          <a:bodyPr>
            <a:normAutofit/>
          </a:bodyPr>
          <a:lstStyle/>
          <a:p>
            <a:r>
              <a:rPr lang="en-US" sz="2000" b="1" dirty="0">
                <a:solidFill>
                  <a:srgbClr val="FF0000"/>
                </a:solidFill>
                <a:latin typeface="Times New Roman" pitchFamily="18" charset="0"/>
                <a:cs typeface="Times New Roman" pitchFamily="18" charset="0"/>
              </a:rPr>
              <a:t>5) Public Opinion: </a:t>
            </a:r>
            <a:endParaRPr lang="en-US" sz="2000" dirty="0">
              <a:solidFill>
                <a:srgbClr val="FF0000"/>
              </a:solidFill>
              <a:latin typeface="Times New Roman" pitchFamily="18" charset="0"/>
              <a:cs typeface="Times New Roman" pitchFamily="18" charset="0"/>
            </a:endParaRPr>
          </a:p>
          <a:p>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The </a:t>
            </a:r>
            <a:r>
              <a:rPr lang="en-US" sz="2000" dirty="0">
                <a:solidFill>
                  <a:srgbClr val="FF0000"/>
                </a:solidFill>
                <a:latin typeface="Times New Roman" pitchFamily="18" charset="0"/>
                <a:cs typeface="Times New Roman" pitchFamily="18" charset="0"/>
              </a:rPr>
              <a:t>public opinion as expressed in editorials, speeches, pamphlets, letter to </a:t>
            </a:r>
            <a:r>
              <a:rPr lang="en-US" sz="2000" dirty="0" smtClean="0">
                <a:solidFill>
                  <a:srgbClr val="FF0000"/>
                </a:solidFill>
                <a:latin typeface="Times New Roman" pitchFamily="18" charset="0"/>
                <a:cs typeface="Times New Roman" pitchFamily="18" charset="0"/>
              </a:rPr>
              <a:t>editor </a:t>
            </a:r>
            <a:r>
              <a:rPr lang="en-US" sz="2000" dirty="0">
                <a:solidFill>
                  <a:srgbClr val="FF0000"/>
                </a:solidFill>
                <a:latin typeface="Times New Roman" pitchFamily="18" charset="0"/>
                <a:cs typeface="Times New Roman" pitchFamily="18" charset="0"/>
              </a:rPr>
              <a:t>are another important source available to the </a:t>
            </a:r>
            <a:r>
              <a:rPr lang="en-US" sz="2000" dirty="0" smtClean="0">
                <a:solidFill>
                  <a:srgbClr val="FF0000"/>
                </a:solidFill>
                <a:latin typeface="Times New Roman" pitchFamily="18" charset="0"/>
                <a:cs typeface="Times New Roman" pitchFamily="18" charset="0"/>
              </a:rPr>
              <a:t>historian</a:t>
            </a:r>
          </a:p>
          <a:p>
            <a:r>
              <a:rPr lang="en-US" sz="2000" dirty="0" smtClean="0">
                <a:solidFill>
                  <a:srgbClr val="FF0000"/>
                </a:solidFill>
                <a:latin typeface="Times New Roman" pitchFamily="18" charset="0"/>
                <a:cs typeface="Times New Roman" pitchFamily="18" charset="0"/>
              </a:rPr>
              <a:t> </a:t>
            </a:r>
            <a:r>
              <a:rPr lang="en-US" sz="2000" dirty="0">
                <a:solidFill>
                  <a:srgbClr val="FF0000"/>
                </a:solidFill>
                <a:latin typeface="Times New Roman" pitchFamily="18" charset="0"/>
                <a:cs typeface="Times New Roman" pitchFamily="18" charset="0"/>
              </a:rPr>
              <a:t>But authenticity of this </a:t>
            </a:r>
            <a:r>
              <a:rPr lang="en-US" sz="2000" dirty="0" smtClean="0">
                <a:solidFill>
                  <a:srgbClr val="FF0000"/>
                </a:solidFill>
                <a:latin typeface="Times New Roman" pitchFamily="18" charset="0"/>
                <a:cs typeface="Times New Roman" pitchFamily="18" charset="0"/>
              </a:rPr>
              <a:t>must </a:t>
            </a:r>
            <a:r>
              <a:rPr lang="en-US" sz="2000" dirty="0">
                <a:solidFill>
                  <a:srgbClr val="FF0000"/>
                </a:solidFill>
                <a:latin typeface="Times New Roman" pitchFamily="18" charset="0"/>
                <a:cs typeface="Times New Roman" pitchFamily="18" charset="0"/>
              </a:rPr>
              <a:t>be corroborated by other evidence because public opinion may not be always </a:t>
            </a:r>
            <a:r>
              <a:rPr lang="en-US" sz="2000" dirty="0" smtClean="0">
                <a:solidFill>
                  <a:srgbClr val="FF0000"/>
                </a:solidFill>
                <a:latin typeface="Times New Roman" pitchFamily="18" charset="0"/>
                <a:cs typeface="Times New Roman" pitchFamily="18" charset="0"/>
              </a:rPr>
              <a:t>reliable </a:t>
            </a:r>
            <a:endParaRPr lang="en-US" sz="2000" dirty="0">
              <a:solidFill>
                <a:srgbClr val="FF0000"/>
              </a:solidFill>
              <a:latin typeface="Times New Roman" pitchFamily="18" charset="0"/>
              <a:cs typeface="Times New Roman" pitchFamily="18" charset="0"/>
            </a:endParaRPr>
          </a:p>
          <a:p>
            <a:r>
              <a:rPr lang="en-US" sz="2000" b="1" dirty="0">
                <a:solidFill>
                  <a:srgbClr val="FF0000"/>
                </a:solidFill>
                <a:latin typeface="Times New Roman" pitchFamily="18" charset="0"/>
                <a:cs typeface="Times New Roman" pitchFamily="18" charset="0"/>
              </a:rPr>
              <a:t>(6) Folklores and Proverbs: </a:t>
            </a:r>
            <a:endParaRPr lang="en-US" sz="2000" dirty="0">
              <a:solidFill>
                <a:srgbClr val="FF0000"/>
              </a:solidFill>
              <a:latin typeface="Times New Roman" pitchFamily="18" charset="0"/>
              <a:cs typeface="Times New Roman" pitchFamily="18" charset="0"/>
            </a:endParaRPr>
          </a:p>
          <a:p>
            <a:r>
              <a:rPr lang="en-US" sz="2000" dirty="0">
                <a:solidFill>
                  <a:srgbClr val="FF0000"/>
                </a:solidFill>
                <a:latin typeface="Times New Roman" pitchFamily="18" charset="0"/>
                <a:cs typeface="Times New Roman" pitchFamily="18" charset="0"/>
              </a:rPr>
              <a:t>The folklores which reveal the stories of legendary heroes are also an </a:t>
            </a:r>
            <a:r>
              <a:rPr lang="en-US" sz="2000" dirty="0" smtClean="0">
                <a:solidFill>
                  <a:srgbClr val="FF0000"/>
                </a:solidFill>
                <a:latin typeface="Times New Roman" pitchFamily="18" charset="0"/>
                <a:cs typeface="Times New Roman" pitchFamily="18" charset="0"/>
              </a:rPr>
              <a:t>important </a:t>
            </a:r>
            <a:r>
              <a:rPr lang="en-US" sz="2000" dirty="0">
                <a:solidFill>
                  <a:srgbClr val="FF0000"/>
                </a:solidFill>
                <a:latin typeface="Times New Roman" pitchFamily="18" charset="0"/>
                <a:cs typeface="Times New Roman" pitchFamily="18" charset="0"/>
              </a:rPr>
              <a:t>source of history.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They </a:t>
            </a:r>
            <a:r>
              <a:rPr lang="en-US" sz="2000" dirty="0">
                <a:solidFill>
                  <a:srgbClr val="FF0000"/>
                </a:solidFill>
                <a:latin typeface="Times New Roman" pitchFamily="18" charset="0"/>
                <a:cs typeface="Times New Roman" pitchFamily="18" charset="0"/>
              </a:rPr>
              <a:t>tell us about the aspirations, superstitions and </a:t>
            </a:r>
            <a:r>
              <a:rPr lang="en-US" sz="2000" dirty="0" smtClean="0">
                <a:solidFill>
                  <a:srgbClr val="FF0000"/>
                </a:solidFill>
                <a:latin typeface="Times New Roman" pitchFamily="18" charset="0"/>
                <a:cs typeface="Times New Roman" pitchFamily="18" charset="0"/>
              </a:rPr>
              <a:t>customs </a:t>
            </a:r>
            <a:r>
              <a:rPr lang="en-US" sz="2000" dirty="0">
                <a:solidFill>
                  <a:srgbClr val="FF0000"/>
                </a:solidFill>
                <a:latin typeface="Times New Roman" pitchFamily="18" charset="0"/>
                <a:cs typeface="Times New Roman" pitchFamily="18" charset="0"/>
              </a:rPr>
              <a:t>of the people among whom- the stories </a:t>
            </a:r>
            <a:r>
              <a:rPr lang="en-US" sz="2000" dirty="0" smtClean="0">
                <a:solidFill>
                  <a:srgbClr val="FF0000"/>
                </a:solidFill>
                <a:latin typeface="Times New Roman" pitchFamily="18" charset="0"/>
                <a:cs typeface="Times New Roman" pitchFamily="18" charset="0"/>
              </a:rPr>
              <a:t>developed</a:t>
            </a:r>
          </a:p>
          <a:p>
            <a:r>
              <a:rPr lang="en-US" sz="2000" dirty="0" smtClean="0">
                <a:solidFill>
                  <a:srgbClr val="FF0000"/>
                </a:solidFill>
                <a:latin typeface="Times New Roman" pitchFamily="18" charset="0"/>
                <a:cs typeface="Times New Roman" pitchFamily="18" charset="0"/>
              </a:rPr>
              <a:t>To </a:t>
            </a:r>
            <a:r>
              <a:rPr lang="en-US" sz="2000" dirty="0">
                <a:solidFill>
                  <a:srgbClr val="FF0000"/>
                </a:solidFill>
                <a:latin typeface="Times New Roman" pitchFamily="18" charset="0"/>
                <a:cs typeface="Times New Roman" pitchFamily="18" charset="0"/>
              </a:rPr>
              <a:t>make the use of these folklores the historian should not only possess a </a:t>
            </a:r>
            <a:r>
              <a:rPr lang="en-US" sz="2000" dirty="0" smtClean="0">
                <a:solidFill>
                  <a:srgbClr val="FF0000"/>
                </a:solidFill>
                <a:latin typeface="Times New Roman" pitchFamily="18" charset="0"/>
                <a:cs typeface="Times New Roman" pitchFamily="18" charset="0"/>
              </a:rPr>
              <a:t>thorough </a:t>
            </a:r>
            <a:r>
              <a:rPr lang="en-US" sz="2000" dirty="0">
                <a:solidFill>
                  <a:srgbClr val="FF0000"/>
                </a:solidFill>
                <a:latin typeface="Times New Roman" pitchFamily="18" charset="0"/>
                <a:cs typeface="Times New Roman" pitchFamily="18" charset="0"/>
              </a:rPr>
              <a:t>knowledge of the history of the period but also able to distinguish between </a:t>
            </a:r>
            <a:r>
              <a:rPr lang="en-US" sz="2000" dirty="0" smtClean="0">
                <a:solidFill>
                  <a:srgbClr val="FF0000"/>
                </a:solidFill>
                <a:latin typeface="Times New Roman" pitchFamily="18" charset="0"/>
                <a:cs typeface="Times New Roman" pitchFamily="18" charset="0"/>
              </a:rPr>
              <a:t>the </a:t>
            </a:r>
            <a:r>
              <a:rPr lang="en-US" sz="2000" dirty="0">
                <a:solidFill>
                  <a:srgbClr val="FF0000"/>
                </a:solidFill>
                <a:latin typeface="Times New Roman" pitchFamily="18" charset="0"/>
                <a:cs typeface="Times New Roman" pitchFamily="18" charset="0"/>
              </a:rPr>
              <a:t>legendary and authentic elements.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Similarly </a:t>
            </a:r>
            <a:r>
              <a:rPr lang="en-US" sz="2000" dirty="0">
                <a:solidFill>
                  <a:srgbClr val="FF0000"/>
                </a:solidFill>
                <a:latin typeface="Times New Roman" pitchFamily="18" charset="0"/>
                <a:cs typeface="Times New Roman" pitchFamily="18" charset="0"/>
              </a:rPr>
              <a:t>proverbs can give us an idea but </a:t>
            </a:r>
            <a:r>
              <a:rPr lang="en-US" sz="2000" dirty="0" smtClean="0">
                <a:solidFill>
                  <a:srgbClr val="FF0000"/>
                </a:solidFill>
                <a:latin typeface="Times New Roman" pitchFamily="18" charset="0"/>
                <a:cs typeface="Times New Roman" pitchFamily="18" charset="0"/>
              </a:rPr>
              <a:t>scholar </a:t>
            </a:r>
            <a:r>
              <a:rPr lang="en-US" sz="2000" dirty="0">
                <a:solidFill>
                  <a:srgbClr val="FF0000"/>
                </a:solidFill>
                <a:latin typeface="Times New Roman" pitchFamily="18" charset="0"/>
                <a:cs typeface="Times New Roman" pitchFamily="18" charset="0"/>
              </a:rPr>
              <a:t>must have the thorough knowledge of the customs and traditions.</a:t>
            </a:r>
            <a:endParaRPr lang="en-IN" sz="2000" dirty="0">
              <a:solidFill>
                <a:srgbClr val="FF0000"/>
              </a:solidFill>
              <a:latin typeface="Times New Roman" pitchFamily="18" charset="0"/>
              <a:cs typeface="Times New Roman" pitchFamily="18" charset="0"/>
            </a:endParaRPr>
          </a:p>
          <a:p>
            <a:endParaRPr lang="en-IN" sz="2000" dirty="0">
              <a:solidFill>
                <a:srgbClr val="FF0000"/>
              </a:solidFill>
              <a:latin typeface="Times New Roman" pitchFamily="18" charset="0"/>
              <a:cs typeface="Times New Roman" pitchFamily="18" charset="0"/>
            </a:endParaRPr>
          </a:p>
          <a:p>
            <a:endParaRPr lang="en-IN" sz="2000" dirty="0"/>
          </a:p>
        </p:txBody>
      </p:sp>
    </p:spTree>
    <p:extLst>
      <p:ext uri="{BB962C8B-B14F-4D97-AF65-F5344CB8AC3E}">
        <p14:creationId xmlns:p14="http://schemas.microsoft.com/office/powerpoint/2010/main" val="2909508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04665"/>
            <a:ext cx="8686800" cy="5976664"/>
          </a:xfrm>
        </p:spPr>
        <p:txBody>
          <a:bodyPr>
            <a:normAutofit/>
          </a:bodyPr>
          <a:lstStyle/>
          <a:p>
            <a:pPr marL="0" indent="0">
              <a:buNone/>
            </a:pPr>
            <a:r>
              <a:rPr lang="en-IN" sz="2000" b="1" dirty="0">
                <a:solidFill>
                  <a:schemeClr val="accent6">
                    <a:lumMod val="75000"/>
                  </a:schemeClr>
                </a:solidFill>
                <a:latin typeface="Times New Roman" pitchFamily="18" charset="0"/>
                <a:cs typeface="Times New Roman" pitchFamily="18" charset="0"/>
              </a:rPr>
              <a:t>Secondary Sources </a:t>
            </a:r>
            <a:endParaRPr lang="en-IN" sz="2000" b="1" dirty="0" smtClean="0">
              <a:solidFill>
                <a:schemeClr val="accent6">
                  <a:lumMod val="75000"/>
                </a:schemeClr>
              </a:solidFill>
              <a:latin typeface="Times New Roman" pitchFamily="18" charset="0"/>
              <a:cs typeface="Times New Roman" pitchFamily="18" charset="0"/>
            </a:endParaRPr>
          </a:p>
          <a:p>
            <a:endParaRPr lang="en-US" sz="2000" dirty="0" smtClean="0">
              <a:solidFill>
                <a:schemeClr val="accent6">
                  <a:lumMod val="75000"/>
                </a:schemeClr>
              </a:solidFill>
              <a:latin typeface="Times New Roman" pitchFamily="18" charset="0"/>
              <a:cs typeface="Times New Roman" pitchFamily="18" charset="0"/>
            </a:endParaRPr>
          </a:p>
          <a:p>
            <a:r>
              <a:rPr lang="en-US" sz="2000" dirty="0" smtClean="0">
                <a:solidFill>
                  <a:schemeClr val="accent6">
                    <a:lumMod val="75000"/>
                  </a:schemeClr>
                </a:solidFill>
                <a:latin typeface="Times New Roman" pitchFamily="18" charset="0"/>
                <a:cs typeface="Times New Roman" pitchFamily="18" charset="0"/>
              </a:rPr>
              <a:t>A </a:t>
            </a:r>
            <a:r>
              <a:rPr lang="en-US" sz="2000" dirty="0">
                <a:solidFill>
                  <a:schemeClr val="accent6">
                    <a:lumMod val="75000"/>
                  </a:schemeClr>
                </a:solidFill>
                <a:latin typeface="Times New Roman" pitchFamily="18" charset="0"/>
                <a:cs typeface="Times New Roman" pitchFamily="18" charset="0"/>
              </a:rPr>
              <a:t>secondary source is one in which the eyewitness or the participant i.e. the </a:t>
            </a:r>
            <a:r>
              <a:rPr lang="en-US" sz="2000" dirty="0" smtClean="0">
                <a:solidFill>
                  <a:schemeClr val="accent6">
                    <a:lumMod val="75000"/>
                  </a:schemeClr>
                </a:solidFill>
                <a:latin typeface="Times New Roman" pitchFamily="18" charset="0"/>
                <a:cs typeface="Times New Roman" pitchFamily="18" charset="0"/>
              </a:rPr>
              <a:t>person </a:t>
            </a:r>
            <a:r>
              <a:rPr lang="en-US" sz="2000" dirty="0">
                <a:solidFill>
                  <a:schemeClr val="accent6">
                    <a:lumMod val="75000"/>
                  </a:schemeClr>
                </a:solidFill>
                <a:latin typeface="Times New Roman" pitchFamily="18" charset="0"/>
                <a:cs typeface="Times New Roman" pitchFamily="18" charset="0"/>
              </a:rPr>
              <a:t>describing the event was not actually present but who obtained his/her </a:t>
            </a:r>
            <a:r>
              <a:rPr lang="en-US" sz="2000" dirty="0" smtClean="0">
                <a:solidFill>
                  <a:schemeClr val="accent6">
                    <a:lumMod val="75000"/>
                  </a:schemeClr>
                </a:solidFill>
                <a:latin typeface="Times New Roman" pitchFamily="18" charset="0"/>
                <a:cs typeface="Times New Roman" pitchFamily="18" charset="0"/>
              </a:rPr>
              <a:t>descriptions </a:t>
            </a:r>
            <a:r>
              <a:rPr lang="en-US" sz="2000" dirty="0">
                <a:solidFill>
                  <a:schemeClr val="accent6">
                    <a:lumMod val="75000"/>
                  </a:schemeClr>
                </a:solidFill>
                <a:latin typeface="Times New Roman" pitchFamily="18" charset="0"/>
                <a:cs typeface="Times New Roman" pitchFamily="18" charset="0"/>
              </a:rPr>
              <a:t>or narrations from another person or source. </a:t>
            </a:r>
            <a:endParaRPr lang="en-US" sz="2000" dirty="0" smtClean="0">
              <a:solidFill>
                <a:schemeClr val="accent6">
                  <a:lumMod val="75000"/>
                </a:schemeClr>
              </a:solidFill>
              <a:latin typeface="Times New Roman" pitchFamily="18" charset="0"/>
              <a:cs typeface="Times New Roman" pitchFamily="18" charset="0"/>
            </a:endParaRPr>
          </a:p>
          <a:p>
            <a:r>
              <a:rPr lang="en-US" sz="2000" dirty="0" smtClean="0">
                <a:solidFill>
                  <a:schemeClr val="accent6">
                    <a:lumMod val="75000"/>
                  </a:schemeClr>
                </a:solidFill>
                <a:latin typeface="Times New Roman" pitchFamily="18" charset="0"/>
                <a:cs typeface="Times New Roman" pitchFamily="18" charset="0"/>
              </a:rPr>
              <a:t>This </a:t>
            </a:r>
            <a:r>
              <a:rPr lang="en-US" sz="2000" dirty="0">
                <a:solidFill>
                  <a:schemeClr val="accent6">
                    <a:lumMod val="75000"/>
                  </a:schemeClr>
                </a:solidFill>
                <a:latin typeface="Times New Roman" pitchFamily="18" charset="0"/>
                <a:cs typeface="Times New Roman" pitchFamily="18" charset="0"/>
              </a:rPr>
              <a:t>person may or may not </a:t>
            </a:r>
            <a:r>
              <a:rPr lang="en-US" sz="2000" dirty="0" smtClean="0">
                <a:solidFill>
                  <a:schemeClr val="accent6">
                    <a:lumMod val="75000"/>
                  </a:schemeClr>
                </a:solidFill>
                <a:latin typeface="Times New Roman" pitchFamily="18" charset="0"/>
                <a:cs typeface="Times New Roman" pitchFamily="18" charset="0"/>
              </a:rPr>
              <a:t>be </a:t>
            </a:r>
            <a:r>
              <a:rPr lang="en-US" sz="2000" dirty="0">
                <a:solidFill>
                  <a:schemeClr val="accent6">
                    <a:lumMod val="75000"/>
                  </a:schemeClr>
                </a:solidFill>
                <a:latin typeface="Times New Roman" pitchFamily="18" charset="0"/>
                <a:cs typeface="Times New Roman" pitchFamily="18" charset="0"/>
              </a:rPr>
              <a:t>a primary source. </a:t>
            </a:r>
            <a:endParaRPr lang="en-US" sz="2000" dirty="0" smtClean="0">
              <a:solidFill>
                <a:schemeClr val="accent6">
                  <a:lumMod val="75000"/>
                </a:schemeClr>
              </a:solidFill>
              <a:latin typeface="Times New Roman" pitchFamily="18" charset="0"/>
              <a:cs typeface="Times New Roman" pitchFamily="18" charset="0"/>
            </a:endParaRPr>
          </a:p>
          <a:p>
            <a:r>
              <a:rPr lang="en-US" sz="2000" dirty="0" smtClean="0">
                <a:solidFill>
                  <a:schemeClr val="accent6">
                    <a:lumMod val="75000"/>
                  </a:schemeClr>
                </a:solidFill>
                <a:latin typeface="Times New Roman" pitchFamily="18" charset="0"/>
                <a:cs typeface="Times New Roman" pitchFamily="18" charset="0"/>
              </a:rPr>
              <a:t>Secondary </a:t>
            </a:r>
            <a:r>
              <a:rPr lang="en-US" sz="2000" dirty="0">
                <a:solidFill>
                  <a:schemeClr val="accent6">
                    <a:lumMod val="75000"/>
                  </a:schemeClr>
                </a:solidFill>
                <a:latin typeface="Times New Roman" pitchFamily="18" charset="0"/>
                <a:cs typeface="Times New Roman" pitchFamily="18" charset="0"/>
              </a:rPr>
              <a:t>sources, thus, do not have a direct physical </a:t>
            </a:r>
            <a:r>
              <a:rPr lang="en-US" sz="2000" dirty="0" smtClean="0">
                <a:solidFill>
                  <a:schemeClr val="accent6">
                    <a:lumMod val="75000"/>
                  </a:schemeClr>
                </a:solidFill>
                <a:latin typeface="Times New Roman" pitchFamily="18" charset="0"/>
                <a:cs typeface="Times New Roman" pitchFamily="18" charset="0"/>
              </a:rPr>
              <a:t>relationship </a:t>
            </a:r>
            <a:r>
              <a:rPr lang="en-US" sz="2000" dirty="0">
                <a:solidFill>
                  <a:schemeClr val="accent6">
                    <a:lumMod val="75000"/>
                  </a:schemeClr>
                </a:solidFill>
                <a:latin typeface="Times New Roman" pitchFamily="18" charset="0"/>
                <a:cs typeface="Times New Roman" pitchFamily="18" charset="0"/>
              </a:rPr>
              <a:t>with the event being studies. </a:t>
            </a:r>
            <a:endParaRPr lang="en-US" sz="2000" dirty="0" smtClean="0">
              <a:solidFill>
                <a:schemeClr val="accent6">
                  <a:lumMod val="75000"/>
                </a:schemeClr>
              </a:solidFill>
              <a:latin typeface="Times New Roman" pitchFamily="18" charset="0"/>
              <a:cs typeface="Times New Roman" pitchFamily="18" charset="0"/>
            </a:endParaRPr>
          </a:p>
          <a:p>
            <a:r>
              <a:rPr lang="en-US" sz="2000" dirty="0" smtClean="0">
                <a:solidFill>
                  <a:schemeClr val="accent6">
                    <a:lumMod val="75000"/>
                  </a:schemeClr>
                </a:solidFill>
                <a:latin typeface="Times New Roman" pitchFamily="18" charset="0"/>
                <a:cs typeface="Times New Roman" pitchFamily="18" charset="0"/>
              </a:rPr>
              <a:t>They </a:t>
            </a:r>
            <a:r>
              <a:rPr lang="en-US" sz="2000" dirty="0">
                <a:solidFill>
                  <a:schemeClr val="accent6">
                    <a:lumMod val="75000"/>
                  </a:schemeClr>
                </a:solidFill>
                <a:latin typeface="Times New Roman" pitchFamily="18" charset="0"/>
                <a:cs typeface="Times New Roman" pitchFamily="18" charset="0"/>
              </a:rPr>
              <a:t>include data which are not original. </a:t>
            </a:r>
          </a:p>
          <a:p>
            <a:r>
              <a:rPr lang="en-US" sz="2000" dirty="0">
                <a:solidFill>
                  <a:schemeClr val="accent6">
                    <a:lumMod val="75000"/>
                  </a:schemeClr>
                </a:solidFill>
                <a:latin typeface="Times New Roman" pitchFamily="18" charset="0"/>
                <a:cs typeface="Times New Roman" pitchFamily="18" charset="0"/>
              </a:rPr>
              <a:t>Examples of secondary sources include textbooks, biographies, </a:t>
            </a:r>
            <a:r>
              <a:rPr lang="en-US" sz="2000" dirty="0" smtClean="0">
                <a:solidFill>
                  <a:schemeClr val="accent6">
                    <a:lumMod val="75000"/>
                  </a:schemeClr>
                </a:solidFill>
                <a:latin typeface="Times New Roman" pitchFamily="18" charset="0"/>
                <a:cs typeface="Times New Roman" pitchFamily="18" charset="0"/>
              </a:rPr>
              <a:t>encyclopedias, reference </a:t>
            </a:r>
            <a:r>
              <a:rPr lang="en-US" sz="2000" dirty="0">
                <a:solidFill>
                  <a:schemeClr val="accent6">
                    <a:lumMod val="75000"/>
                  </a:schemeClr>
                </a:solidFill>
                <a:latin typeface="Times New Roman" pitchFamily="18" charset="0"/>
                <a:cs typeface="Times New Roman" pitchFamily="18" charset="0"/>
              </a:rPr>
              <a:t>books, replicas of art objects and paintings and so on</a:t>
            </a:r>
            <a:r>
              <a:rPr lang="en-US" sz="2000" dirty="0" smtClean="0">
                <a:solidFill>
                  <a:schemeClr val="accent6">
                    <a:lumMod val="75000"/>
                  </a:schemeClr>
                </a:solidFill>
                <a:latin typeface="Times New Roman" pitchFamily="18" charset="0"/>
                <a:cs typeface="Times New Roman" pitchFamily="18" charset="0"/>
              </a:rPr>
              <a:t>.</a:t>
            </a:r>
          </a:p>
          <a:p>
            <a:r>
              <a:rPr lang="en-US" sz="2000" dirty="0" smtClean="0">
                <a:solidFill>
                  <a:schemeClr val="accent6">
                    <a:lumMod val="75000"/>
                  </a:schemeClr>
                </a:solidFill>
                <a:latin typeface="Times New Roman" pitchFamily="18" charset="0"/>
                <a:cs typeface="Times New Roman" pitchFamily="18" charset="0"/>
              </a:rPr>
              <a:t> </a:t>
            </a:r>
            <a:r>
              <a:rPr lang="en-US" sz="2000" dirty="0">
                <a:solidFill>
                  <a:schemeClr val="accent6">
                    <a:lumMod val="75000"/>
                  </a:schemeClr>
                </a:solidFill>
                <a:latin typeface="Times New Roman" pitchFamily="18" charset="0"/>
                <a:cs typeface="Times New Roman" pitchFamily="18" charset="0"/>
              </a:rPr>
              <a:t>It is possible that </a:t>
            </a:r>
            <a:r>
              <a:rPr lang="en-US" sz="2000" dirty="0" smtClean="0">
                <a:solidFill>
                  <a:schemeClr val="accent6">
                    <a:lumMod val="75000"/>
                  </a:schemeClr>
                </a:solidFill>
                <a:latin typeface="Times New Roman" pitchFamily="18" charset="0"/>
                <a:cs typeface="Times New Roman" pitchFamily="18" charset="0"/>
              </a:rPr>
              <a:t>secondary </a:t>
            </a:r>
            <a:r>
              <a:rPr lang="en-US" sz="2000" dirty="0">
                <a:solidFill>
                  <a:schemeClr val="accent6">
                    <a:lumMod val="75000"/>
                  </a:schemeClr>
                </a:solidFill>
                <a:latin typeface="Times New Roman" pitchFamily="18" charset="0"/>
                <a:cs typeface="Times New Roman" pitchFamily="18" charset="0"/>
              </a:rPr>
              <a:t>sources contain errors due to passing of information from one source to </a:t>
            </a:r>
            <a:r>
              <a:rPr lang="en-US" sz="2000" dirty="0" smtClean="0">
                <a:solidFill>
                  <a:schemeClr val="accent6">
                    <a:lumMod val="75000"/>
                  </a:schemeClr>
                </a:solidFill>
                <a:latin typeface="Times New Roman" pitchFamily="18" charset="0"/>
                <a:cs typeface="Times New Roman" pitchFamily="18" charset="0"/>
              </a:rPr>
              <a:t>another.</a:t>
            </a:r>
          </a:p>
          <a:p>
            <a:r>
              <a:rPr lang="en-US" sz="2000" dirty="0" smtClean="0">
                <a:solidFill>
                  <a:schemeClr val="accent6">
                    <a:lumMod val="75000"/>
                  </a:schemeClr>
                </a:solidFill>
                <a:latin typeface="Times New Roman" pitchFamily="18" charset="0"/>
                <a:cs typeface="Times New Roman" pitchFamily="18" charset="0"/>
              </a:rPr>
              <a:t> </a:t>
            </a:r>
            <a:r>
              <a:rPr lang="en-US" sz="2000" dirty="0">
                <a:solidFill>
                  <a:schemeClr val="accent6">
                    <a:lumMod val="75000"/>
                  </a:schemeClr>
                </a:solidFill>
                <a:latin typeface="Times New Roman" pitchFamily="18" charset="0"/>
                <a:cs typeface="Times New Roman" pitchFamily="18" charset="0"/>
              </a:rPr>
              <a:t>These errors could get multiplied when the information passes through many </a:t>
            </a:r>
            <a:r>
              <a:rPr lang="en-US" sz="2000" dirty="0" smtClean="0">
                <a:solidFill>
                  <a:schemeClr val="accent6">
                    <a:lumMod val="75000"/>
                  </a:schemeClr>
                </a:solidFill>
                <a:latin typeface="Times New Roman" pitchFamily="18" charset="0"/>
                <a:cs typeface="Times New Roman" pitchFamily="18" charset="0"/>
              </a:rPr>
              <a:t>sources </a:t>
            </a:r>
            <a:r>
              <a:rPr lang="en-US" sz="2000" dirty="0">
                <a:solidFill>
                  <a:schemeClr val="accent6">
                    <a:lumMod val="75000"/>
                  </a:schemeClr>
                </a:solidFill>
                <a:latin typeface="Times New Roman" pitchFamily="18" charset="0"/>
                <a:cs typeface="Times New Roman" pitchFamily="18" charset="0"/>
              </a:rPr>
              <a:t>thereby resulting in an error of </a:t>
            </a:r>
            <a:r>
              <a:rPr lang="en-US" sz="2000" dirty="0" smtClean="0">
                <a:solidFill>
                  <a:schemeClr val="accent6">
                    <a:lumMod val="75000"/>
                  </a:schemeClr>
                </a:solidFill>
                <a:latin typeface="Times New Roman" pitchFamily="18" charset="0"/>
                <a:cs typeface="Times New Roman" pitchFamily="18" charset="0"/>
              </a:rPr>
              <a:t>feat </a:t>
            </a:r>
            <a:r>
              <a:rPr lang="en-US" sz="2000" dirty="0">
                <a:solidFill>
                  <a:schemeClr val="accent6">
                    <a:lumMod val="75000"/>
                  </a:schemeClr>
                </a:solidFill>
                <a:latin typeface="Times New Roman" pitchFamily="18" charset="0"/>
                <a:cs typeface="Times New Roman" pitchFamily="18" charset="0"/>
              </a:rPr>
              <a:t>magnitude in the final data. </a:t>
            </a:r>
            <a:endParaRPr lang="en-US" sz="2000" dirty="0" smtClean="0">
              <a:solidFill>
                <a:schemeClr val="accent6">
                  <a:lumMod val="75000"/>
                </a:schemeClr>
              </a:solidFill>
              <a:latin typeface="Times New Roman" pitchFamily="18" charset="0"/>
              <a:cs typeface="Times New Roman" pitchFamily="18" charset="0"/>
            </a:endParaRPr>
          </a:p>
          <a:p>
            <a:pPr>
              <a:buFont typeface="Wingdings" pitchFamily="2" charset="2"/>
              <a:buChar char="v"/>
            </a:pPr>
            <a:r>
              <a:rPr lang="en-US" sz="2000" dirty="0" smtClean="0">
                <a:solidFill>
                  <a:schemeClr val="accent6">
                    <a:lumMod val="75000"/>
                  </a:schemeClr>
                </a:solidFill>
                <a:latin typeface="Times New Roman" pitchFamily="18" charset="0"/>
                <a:cs typeface="Times New Roman" pitchFamily="18" charset="0"/>
              </a:rPr>
              <a:t>Thus</a:t>
            </a:r>
            <a:r>
              <a:rPr lang="en-US" sz="2000" dirty="0">
                <a:solidFill>
                  <a:schemeClr val="accent6">
                    <a:lumMod val="75000"/>
                  </a:schemeClr>
                </a:solidFill>
                <a:latin typeface="Times New Roman" pitchFamily="18" charset="0"/>
                <a:cs typeface="Times New Roman" pitchFamily="18" charset="0"/>
              </a:rPr>
              <a:t>, </a:t>
            </a:r>
            <a:r>
              <a:rPr lang="en-US" sz="2000" dirty="0" smtClean="0">
                <a:solidFill>
                  <a:schemeClr val="accent6">
                    <a:lumMod val="75000"/>
                  </a:schemeClr>
                </a:solidFill>
                <a:latin typeface="Times New Roman" pitchFamily="18" charset="0"/>
                <a:cs typeface="Times New Roman" pitchFamily="18" charset="0"/>
              </a:rPr>
              <a:t>wherever </a:t>
            </a:r>
            <a:r>
              <a:rPr lang="en-US" sz="2000" dirty="0">
                <a:solidFill>
                  <a:schemeClr val="accent6">
                    <a:lumMod val="75000"/>
                  </a:schemeClr>
                </a:solidFill>
                <a:latin typeface="Times New Roman" pitchFamily="18" charset="0"/>
                <a:cs typeface="Times New Roman" pitchFamily="18" charset="0"/>
              </a:rPr>
              <a:t>possible, the researcher should try to use primary sources of data. </a:t>
            </a:r>
            <a:endParaRPr lang="en-IN" sz="2000" dirty="0">
              <a:solidFill>
                <a:schemeClr val="accent6">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949967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04664"/>
            <a:ext cx="8686800" cy="5976663"/>
          </a:xfrm>
        </p:spPr>
        <p:txBody>
          <a:bodyPr>
            <a:normAutofit/>
          </a:bodyPr>
          <a:lstStyle/>
          <a:p>
            <a:pPr marL="0" indent="0">
              <a:buNone/>
            </a:pPr>
            <a:r>
              <a:rPr lang="en-IN" sz="2000" b="1" dirty="0" smtClean="0">
                <a:solidFill>
                  <a:srgbClr val="46800C"/>
                </a:solidFill>
                <a:latin typeface="Times New Roman" pitchFamily="18" charset="0"/>
                <a:cs typeface="Times New Roman" pitchFamily="18" charset="0"/>
              </a:rPr>
              <a:t>Ancillary or Auxiliary Disciplines</a:t>
            </a:r>
          </a:p>
          <a:p>
            <a:pPr>
              <a:buFont typeface="Wingdings" pitchFamily="2" charset="2"/>
              <a:buChar char="Ø"/>
            </a:pPr>
            <a:endParaRPr lang="en-IN" sz="2000" b="1" dirty="0" smtClean="0">
              <a:solidFill>
                <a:srgbClr val="00B050"/>
              </a:solidFill>
              <a:latin typeface="Times New Roman" pitchFamily="18" charset="0"/>
              <a:cs typeface="Times New Roman" pitchFamily="18" charset="0"/>
            </a:endParaRPr>
          </a:p>
          <a:p>
            <a:pPr>
              <a:buFont typeface="Wingdings" pitchFamily="2" charset="2"/>
              <a:buChar char="Ø"/>
            </a:pPr>
            <a:r>
              <a:rPr lang="en-IN" sz="2000" b="1" dirty="0" smtClean="0">
                <a:solidFill>
                  <a:srgbClr val="00B050"/>
                </a:solidFill>
                <a:latin typeface="Times New Roman" pitchFamily="18" charset="0"/>
                <a:cs typeface="Times New Roman" pitchFamily="18" charset="0"/>
              </a:rPr>
              <a:t>These are subordinate or subsidiary disciplines</a:t>
            </a:r>
          </a:p>
          <a:p>
            <a:pPr>
              <a:buFont typeface="Wingdings" pitchFamily="2" charset="2"/>
              <a:buChar char="Ø"/>
            </a:pPr>
            <a:r>
              <a:rPr lang="en-IN" sz="2000" b="1" dirty="0" smtClean="0">
                <a:solidFill>
                  <a:srgbClr val="00B050"/>
                </a:solidFill>
                <a:latin typeface="Times New Roman" pitchFamily="18" charset="0"/>
                <a:cs typeface="Times New Roman" pitchFamily="18" charset="0"/>
              </a:rPr>
              <a:t>It helps to evaluate and use historical sources</a:t>
            </a:r>
          </a:p>
          <a:p>
            <a:pPr>
              <a:buFont typeface="Wingdings" pitchFamily="2" charset="2"/>
              <a:buChar char="Ø"/>
            </a:pPr>
            <a:r>
              <a:rPr lang="en-IN" sz="2000" b="1" dirty="0" smtClean="0">
                <a:solidFill>
                  <a:srgbClr val="00B050"/>
                </a:solidFill>
                <a:latin typeface="Times New Roman" pitchFamily="18" charset="0"/>
                <a:cs typeface="Times New Roman" pitchFamily="18" charset="0"/>
              </a:rPr>
              <a:t>Many of the ancillary disciplines originally came up during the 19</a:t>
            </a:r>
            <a:r>
              <a:rPr lang="en-IN" sz="2000" b="1" baseline="30000" dirty="0" smtClean="0">
                <a:solidFill>
                  <a:srgbClr val="00B050"/>
                </a:solidFill>
                <a:latin typeface="Times New Roman" pitchFamily="18" charset="0"/>
                <a:cs typeface="Times New Roman" pitchFamily="18" charset="0"/>
              </a:rPr>
              <a:t>th</a:t>
            </a:r>
            <a:r>
              <a:rPr lang="en-IN" sz="2000" b="1" dirty="0" smtClean="0">
                <a:solidFill>
                  <a:srgbClr val="00B050"/>
                </a:solidFill>
                <a:latin typeface="Times New Roman" pitchFamily="18" charset="0"/>
                <a:cs typeface="Times New Roman" pitchFamily="18" charset="0"/>
              </a:rPr>
              <a:t> cent</a:t>
            </a:r>
          </a:p>
          <a:p>
            <a:pPr>
              <a:buFont typeface="Wingdings" pitchFamily="2" charset="2"/>
              <a:buChar char="Ø"/>
            </a:pPr>
            <a:r>
              <a:rPr lang="en-IN" sz="2000" b="1" dirty="0" smtClean="0">
                <a:solidFill>
                  <a:srgbClr val="00B050"/>
                </a:solidFill>
                <a:latin typeface="Times New Roman" pitchFamily="18" charset="0"/>
                <a:cs typeface="Times New Roman" pitchFamily="18" charset="0"/>
              </a:rPr>
              <a:t>It may include:-</a:t>
            </a:r>
          </a:p>
          <a:p>
            <a:pPr lvl="1">
              <a:buFont typeface="Wingdings" pitchFamily="2" charset="2"/>
              <a:buChar char="Ø"/>
            </a:pPr>
            <a:r>
              <a:rPr lang="en-IN" sz="2000" b="1" dirty="0" smtClean="0">
                <a:solidFill>
                  <a:srgbClr val="00B050"/>
                </a:solidFill>
                <a:latin typeface="Times New Roman" pitchFamily="18" charset="0"/>
                <a:cs typeface="Times New Roman" pitchFamily="18" charset="0"/>
              </a:rPr>
              <a:t>a) Archaeology</a:t>
            </a:r>
          </a:p>
          <a:p>
            <a:pPr lvl="1">
              <a:buFont typeface="Wingdings" pitchFamily="2" charset="2"/>
              <a:buChar char="Ø"/>
            </a:pPr>
            <a:r>
              <a:rPr lang="en-IN" sz="2000" b="1" dirty="0" smtClean="0">
                <a:solidFill>
                  <a:srgbClr val="00B050"/>
                </a:solidFill>
                <a:latin typeface="Times New Roman" pitchFamily="18" charset="0"/>
                <a:cs typeface="Times New Roman" pitchFamily="18" charset="0"/>
              </a:rPr>
              <a:t>b) Epigraphy</a:t>
            </a:r>
          </a:p>
          <a:p>
            <a:pPr lvl="1">
              <a:buFont typeface="Wingdings" pitchFamily="2" charset="2"/>
              <a:buChar char="Ø"/>
            </a:pPr>
            <a:r>
              <a:rPr lang="en-IN" sz="2000" b="1" dirty="0" smtClean="0">
                <a:solidFill>
                  <a:srgbClr val="00B050"/>
                </a:solidFill>
                <a:latin typeface="Times New Roman" pitchFamily="18" charset="0"/>
                <a:cs typeface="Times New Roman" pitchFamily="18" charset="0"/>
              </a:rPr>
              <a:t>c) Numismatics</a:t>
            </a:r>
          </a:p>
          <a:p>
            <a:pPr lvl="1">
              <a:buFont typeface="Wingdings" pitchFamily="2" charset="2"/>
              <a:buChar char="Ø"/>
            </a:pPr>
            <a:r>
              <a:rPr lang="en-IN" sz="2000" b="1" dirty="0" smtClean="0">
                <a:solidFill>
                  <a:srgbClr val="00B050"/>
                </a:solidFill>
                <a:latin typeface="Times New Roman" pitchFamily="18" charset="0"/>
                <a:cs typeface="Times New Roman" pitchFamily="18" charset="0"/>
              </a:rPr>
              <a:t>d) Folklore</a:t>
            </a:r>
          </a:p>
          <a:p>
            <a:pPr lvl="1">
              <a:buFont typeface="Wingdings" pitchFamily="2" charset="2"/>
              <a:buChar char="Ø"/>
            </a:pPr>
            <a:r>
              <a:rPr lang="en-IN" sz="2000" b="1" dirty="0" smtClean="0">
                <a:solidFill>
                  <a:srgbClr val="00B050"/>
                </a:solidFill>
                <a:latin typeface="Times New Roman" pitchFamily="18" charset="0"/>
                <a:cs typeface="Times New Roman" pitchFamily="18" charset="0"/>
              </a:rPr>
              <a:t>e) Toponymical (Place Names)</a:t>
            </a:r>
          </a:p>
          <a:p>
            <a:pPr lvl="1">
              <a:buFont typeface="Wingdings" pitchFamily="2" charset="2"/>
              <a:buChar char="Ø"/>
            </a:pPr>
            <a:r>
              <a:rPr lang="en-IN" sz="2000" b="1" dirty="0" smtClean="0">
                <a:solidFill>
                  <a:srgbClr val="00B050"/>
                </a:solidFill>
                <a:latin typeface="Times New Roman" pitchFamily="18" charset="0"/>
                <a:cs typeface="Times New Roman" pitchFamily="18" charset="0"/>
              </a:rPr>
              <a:t>f) Literature</a:t>
            </a:r>
          </a:p>
          <a:p>
            <a:pPr lvl="1">
              <a:buFont typeface="Wingdings" pitchFamily="2" charset="2"/>
              <a:buChar char="Ø"/>
            </a:pPr>
            <a:r>
              <a:rPr lang="en-IN" sz="2000" b="1" dirty="0" smtClean="0">
                <a:solidFill>
                  <a:srgbClr val="00B050"/>
                </a:solidFill>
                <a:latin typeface="Times New Roman" pitchFamily="18" charset="0"/>
                <a:cs typeface="Times New Roman" pitchFamily="18" charset="0"/>
              </a:rPr>
              <a:t>g) Archival Studies</a:t>
            </a:r>
          </a:p>
        </p:txBody>
      </p:sp>
    </p:spTree>
    <p:extLst>
      <p:ext uri="{BB962C8B-B14F-4D97-AF65-F5344CB8AC3E}">
        <p14:creationId xmlns:p14="http://schemas.microsoft.com/office/powerpoint/2010/main" val="334529112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630</TotalTime>
  <Words>4058</Words>
  <Application>Microsoft Office PowerPoint</Application>
  <PresentationFormat>On-screen Show (4:3)</PresentationFormat>
  <Paragraphs>330</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USER</cp:lastModifiedBy>
  <cp:revision>149</cp:revision>
  <dcterms:created xsi:type="dcterms:W3CDTF">2021-06-21T05:57:49Z</dcterms:created>
  <dcterms:modified xsi:type="dcterms:W3CDTF">2021-08-10T07:35:18Z</dcterms:modified>
</cp:coreProperties>
</file>